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8" r:id="rId3"/>
    <p:sldId id="259" r:id="rId4"/>
    <p:sldId id="260" r:id="rId5"/>
    <p:sldId id="261" r:id="rId6"/>
    <p:sldId id="262" r:id="rId7"/>
    <p:sldId id="263" r:id="rId8"/>
    <p:sldId id="265" r:id="rId9"/>
    <p:sldId id="266" r:id="rId10"/>
    <p:sldId id="264" r:id="rId11"/>
    <p:sldId id="267"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6666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73" d="100"/>
          <a:sy n="73" d="100"/>
        </p:scale>
        <p:origin x="51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228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73CC514-5BDA-463F-8EF7-E2391181B1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2F4B6DB-C902-4CAF-9BDE-74F4949D30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AF0732-BA91-4D0A-8D70-B456B1776B68}" type="datetimeFigureOut">
              <a:rPr lang="fr-FR" smtClean="0"/>
              <a:pPr/>
              <a:t>05/06/2018</a:t>
            </a:fld>
            <a:endParaRPr lang="fr-FR"/>
          </a:p>
        </p:txBody>
      </p:sp>
      <p:sp>
        <p:nvSpPr>
          <p:cNvPr id="4" name="Espace réservé du pied de page 3">
            <a:extLst>
              <a:ext uri="{FF2B5EF4-FFF2-40B4-BE49-F238E27FC236}">
                <a16:creationId xmlns:a16="http://schemas.microsoft.com/office/drawing/2014/main" id="{97302139-167C-448F-9A6F-B87B381FC1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C0AA38F-ECE3-4233-97AE-18CD082ABE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962552-7FCF-42A0-835A-72C2C8FF5486}" type="slidenum">
              <a:rPr lang="fr-FR" smtClean="0"/>
              <a:pPr/>
              <a:t>‹N°›</a:t>
            </a:fld>
            <a:endParaRPr lang="fr-FR"/>
          </a:p>
        </p:txBody>
      </p:sp>
    </p:spTree>
    <p:extLst>
      <p:ext uri="{BB962C8B-B14F-4D97-AF65-F5344CB8AC3E}">
        <p14:creationId xmlns:p14="http://schemas.microsoft.com/office/powerpoint/2010/main" val="3203476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E906D-F0A5-430C-84CA-97565F99DF5D}" type="datetimeFigureOut">
              <a:rPr lang="fr-FR" smtClean="0"/>
              <a:pPr/>
              <a:t>05/06/2018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D09E9-03EF-4DAC-88B1-1E2B17D8CA81}" type="slidenum">
              <a:rPr lang="fr-FR" smtClean="0"/>
              <a:pPr/>
              <a:t>‹N°›</a:t>
            </a:fld>
            <a:endParaRPr lang="fr-FR"/>
          </a:p>
        </p:txBody>
      </p:sp>
    </p:spTree>
    <p:extLst>
      <p:ext uri="{BB962C8B-B14F-4D97-AF65-F5344CB8AC3E}">
        <p14:creationId xmlns:p14="http://schemas.microsoft.com/office/powerpoint/2010/main" val="40224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B8C2461-9590-4C8B-8456-E95C0A979C3B}"/>
              </a:ext>
            </a:extLst>
          </p:cNvPr>
          <p:cNvSpPr/>
          <p:nvPr userDrawn="1"/>
        </p:nvSpPr>
        <p:spPr>
          <a:xfrm>
            <a:off x="8381393" y="0"/>
            <a:ext cx="3810607" cy="6858000"/>
          </a:xfrm>
          <a:prstGeom prst="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Gulim" panose="020B0600000101010101" pitchFamily="34" charset="-127"/>
              <a:ea typeface="Gulim" panose="020B0600000101010101" pitchFamily="34" charset="-127"/>
            </a:endParaRPr>
          </a:p>
          <a:p>
            <a:pPr algn="ctr"/>
            <a:r>
              <a:rPr lang="fr-FR" dirty="0">
                <a:latin typeface="Gulim" panose="020B0600000101010101" pitchFamily="34" charset="-127"/>
                <a:ea typeface="Gulim" panose="020B0600000101010101" pitchFamily="34" charset="-127"/>
              </a:rPr>
              <a:t>PARIS June7-8, 2018</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latin typeface="Gulim" panose="020B0600000101010101" pitchFamily="34" charset="-127"/>
                <a:ea typeface="Gulim" panose="020B0600000101010101" pitchFamily="34" charset="-127"/>
              </a:rPr>
              <a:t>The Next Tech Law Revolution</a:t>
            </a:r>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p:txBody>
      </p:sp>
      <p:pic>
        <p:nvPicPr>
          <p:cNvPr id="12" name="Image 11">
            <a:extLst>
              <a:ext uri="{FF2B5EF4-FFF2-40B4-BE49-F238E27FC236}">
                <a16:creationId xmlns:a16="http://schemas.microsoft.com/office/drawing/2014/main" id="{98E6F725-DDD1-416C-8D65-F1889D859C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381393" cy="6858000"/>
          </a:xfrm>
          <a:prstGeom prst="rect">
            <a:avLst/>
          </a:prstGeom>
        </p:spPr>
      </p:pic>
      <p:pic>
        <p:nvPicPr>
          <p:cNvPr id="10" name="Image 9">
            <a:extLst>
              <a:ext uri="{FF2B5EF4-FFF2-40B4-BE49-F238E27FC236}">
                <a16:creationId xmlns:a16="http://schemas.microsoft.com/office/drawing/2014/main" id="{DB39F2CB-ECB6-4AF9-B688-1DFA89A55F7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4082" t="15658" r="14809" b="15597"/>
          <a:stretch/>
        </p:blipFill>
        <p:spPr>
          <a:xfrm>
            <a:off x="9337041" y="496957"/>
            <a:ext cx="1767840" cy="1717923"/>
          </a:xfrm>
          <a:prstGeom prst="rect">
            <a:avLst/>
          </a:prstGeom>
        </p:spPr>
      </p:pic>
    </p:spTree>
    <p:extLst>
      <p:ext uri="{BB962C8B-B14F-4D97-AF65-F5344CB8AC3E}">
        <p14:creationId xmlns:p14="http://schemas.microsoft.com/office/powerpoint/2010/main" val="363737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1447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Espace réservé de la date 3">
            <a:extLst>
              <a:ext uri="{FF2B5EF4-FFF2-40B4-BE49-F238E27FC236}">
                <a16:creationId xmlns:a16="http://schemas.microsoft.com/office/drawing/2014/main" id="{EDF0EDDA-9F4A-4589-B45A-AE0B3BC4AE1E}"/>
              </a:ext>
            </a:extLst>
          </p:cNvPr>
          <p:cNvSpPr>
            <a:spLocks noGrp="1"/>
          </p:cNvSpPr>
          <p:nvPr>
            <p:ph type="dt" sz="half" idx="2"/>
          </p:nvPr>
        </p:nvSpPr>
        <p:spPr>
          <a:xfrm>
            <a:off x="1200734" y="6356350"/>
            <a:ext cx="2380665" cy="365125"/>
          </a:xfrm>
          <a:prstGeom prst="rect">
            <a:avLst/>
          </a:prstGeom>
        </p:spPr>
        <p:txBody>
          <a:bodyPr/>
          <a:lstStyle>
            <a:lvl1pPr>
              <a:defRPr>
                <a:solidFill>
                  <a:srgbClr val="666699"/>
                </a:solidFill>
              </a:defRPr>
            </a:lvl1pPr>
          </a:lstStyle>
          <a:p>
            <a:r>
              <a:rPr lang="fr-FR"/>
              <a:t>Paris 2018</a:t>
            </a:r>
            <a:endParaRPr lang="fr-FR" dirty="0"/>
          </a:p>
        </p:txBody>
      </p:sp>
      <p:sp>
        <p:nvSpPr>
          <p:cNvPr id="8" name="Espace réservé du pied de page 4">
            <a:extLst>
              <a:ext uri="{FF2B5EF4-FFF2-40B4-BE49-F238E27FC236}">
                <a16:creationId xmlns:a16="http://schemas.microsoft.com/office/drawing/2014/main" id="{0E5E989F-C848-4F0D-963E-CE702323A47D}"/>
              </a:ext>
            </a:extLst>
          </p:cNvPr>
          <p:cNvSpPr>
            <a:spLocks noGrp="1"/>
          </p:cNvSpPr>
          <p:nvPr>
            <p:ph type="ftr" sz="quarter" idx="3"/>
          </p:nvPr>
        </p:nvSpPr>
        <p:spPr>
          <a:xfrm>
            <a:off x="4038600" y="6356350"/>
            <a:ext cx="4114800" cy="365125"/>
          </a:xfrm>
          <a:prstGeom prst="rect">
            <a:avLst/>
          </a:prstGeom>
        </p:spPr>
        <p:txBody>
          <a:bodyPr/>
          <a:lstStyle>
            <a:lvl1pPr>
              <a:defRPr>
                <a:solidFill>
                  <a:srgbClr val="666699"/>
                </a:solidFill>
              </a:defRPr>
            </a:lvl1pPr>
          </a:lstStyle>
          <a:p>
            <a:r>
              <a:rPr lang="fr-FR" dirty="0"/>
              <a:t>I The Next Tech Law Revolution I</a:t>
            </a:r>
          </a:p>
        </p:txBody>
      </p:sp>
      <p:sp>
        <p:nvSpPr>
          <p:cNvPr id="9" name="Espace réservé du numéro de diapositive 5">
            <a:extLst>
              <a:ext uri="{FF2B5EF4-FFF2-40B4-BE49-F238E27FC236}">
                <a16:creationId xmlns:a16="http://schemas.microsoft.com/office/drawing/2014/main" id="{33EF2618-E41B-41BA-900F-FD34C9917871}"/>
              </a:ext>
            </a:extLst>
          </p:cNvPr>
          <p:cNvSpPr>
            <a:spLocks noGrp="1"/>
          </p:cNvSpPr>
          <p:nvPr>
            <p:ph type="sldNum" sz="quarter" idx="4"/>
          </p:nvPr>
        </p:nvSpPr>
        <p:spPr>
          <a:xfrm>
            <a:off x="8610600" y="6356350"/>
            <a:ext cx="2743200" cy="365125"/>
          </a:xfrm>
          <a:prstGeom prst="rect">
            <a:avLst/>
          </a:prstGeom>
        </p:spPr>
        <p:txBody>
          <a:bodyPr/>
          <a:lstStyle>
            <a:lvl1pPr>
              <a:defRPr>
                <a:solidFill>
                  <a:srgbClr val="666699"/>
                </a:solidFill>
              </a:defRPr>
            </a:lvl1pPr>
          </a:lstStyle>
          <a:p>
            <a:fld id="{DE8468DB-4243-4B31-BCEA-CCDEAA782BAE}" type="slidenum">
              <a:rPr lang="fr-FR" smtClean="0"/>
              <a:pPr/>
              <a:t>‹N°›</a:t>
            </a:fld>
            <a:endParaRPr lang="fr-FR"/>
          </a:p>
        </p:txBody>
      </p:sp>
      <p:pic>
        <p:nvPicPr>
          <p:cNvPr id="10" name="Image 9">
            <a:extLst>
              <a:ext uri="{FF2B5EF4-FFF2-40B4-BE49-F238E27FC236}">
                <a16:creationId xmlns:a16="http://schemas.microsoft.com/office/drawing/2014/main" id="{6D6ECAED-E3E7-482E-ACFD-C7B6303F21C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spTree>
    <p:extLst>
      <p:ext uri="{BB962C8B-B14F-4D97-AF65-F5344CB8AC3E}">
        <p14:creationId xmlns:p14="http://schemas.microsoft.com/office/powerpoint/2010/main" val="3372480332"/>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www.itsecuritynavigator.d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si.bund.de/SharedDocs/Downloads/DE/BSI/Grundschutz/Hilfsmittel/Extern/Diplomarbeiten/Fluchs_Profil_Wasser.html"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9C2025A9-8786-4E7A-8BB9-4C64F53DBEA8}"/>
              </a:ext>
            </a:extLst>
          </p:cNvPr>
          <p:cNvSpPr>
            <a:spLocks noGrp="1"/>
          </p:cNvSpPr>
          <p:nvPr>
            <p:ph type="subTitle" idx="4294967295"/>
          </p:nvPr>
        </p:nvSpPr>
        <p:spPr>
          <a:xfrm>
            <a:off x="8392160" y="4368799"/>
            <a:ext cx="3799840" cy="1442916"/>
          </a:xfrm>
          <a:prstGeom prst="rect">
            <a:avLst/>
          </a:prstGeom>
          <a:solidFill>
            <a:schemeClr val="bg1"/>
          </a:solidFill>
        </p:spPr>
        <p:txBody>
          <a:bodyPr/>
          <a:lstStyle/>
          <a:p>
            <a:pPr marL="0" indent="0" algn="ctr">
              <a:buNone/>
            </a:pPr>
            <a:endPar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endParaRPr>
          </a:p>
          <a:p>
            <a:pPr marL="0" indent="0" algn="ctr">
              <a:buNone/>
            </a:pPr>
            <a:r>
              <a:rPr lang="fr-FR" sz="2400" b="1" dirty="0">
                <a:solidFill>
                  <a:srgbClr val="00B0F0"/>
                </a:solidFill>
                <a:latin typeface="Gulim" panose="020B0600000101010101" pitchFamily="34" charset="-127"/>
                <a:ea typeface="Gulim" panose="020B0600000101010101" pitchFamily="34" charset="-127"/>
                <a:cs typeface="Arial" panose="020B0604020202020204" pitchFamily="34" charset="0"/>
              </a:rPr>
              <a:t>Dr. Dennis Kenji </a:t>
            </a:r>
            <a:r>
              <a:rPr lang="fr-FR" sz="2400" b="1" dirty="0" err="1">
                <a:solidFill>
                  <a:srgbClr val="00B0F0"/>
                </a:solidFill>
                <a:latin typeface="Gulim" panose="020B0600000101010101" pitchFamily="34" charset="-127"/>
                <a:ea typeface="Gulim" panose="020B0600000101010101" pitchFamily="34" charset="-127"/>
                <a:cs typeface="Arial" panose="020B0604020202020204" pitchFamily="34" charset="0"/>
              </a:rPr>
              <a:t>Kipker</a:t>
            </a:r>
            <a:r>
              <a:rPr lang="fr-FR" sz="2400" b="1" dirty="0">
                <a:solidFill>
                  <a:srgbClr val="00B0F0"/>
                </a:solidFill>
                <a:latin typeface="Gulim" panose="020B0600000101010101" pitchFamily="34" charset="-127"/>
                <a:ea typeface="Gulim" panose="020B0600000101010101" pitchFamily="34" charset="-127"/>
                <a:cs typeface="Arial" panose="020B0604020202020204" pitchFamily="34" charset="0"/>
              </a:rPr>
              <a:t> &amp; Sven Müller</a:t>
            </a:r>
          </a:p>
          <a:p>
            <a:pPr marL="0" indent="0" algn="ctr">
              <a:buNone/>
            </a:pPr>
            <a:endPar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endParaRP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3673" y="6096000"/>
            <a:ext cx="2238085" cy="525165"/>
          </a:xfrm>
          <a:prstGeom prst="rect">
            <a:avLst/>
          </a:prstGeom>
        </p:spPr>
      </p:pic>
      <p:sp>
        <p:nvSpPr>
          <p:cNvPr id="2" name="Rectangle 1"/>
          <p:cNvSpPr/>
          <p:nvPr/>
        </p:nvSpPr>
        <p:spPr>
          <a:xfrm>
            <a:off x="1140823" y="550706"/>
            <a:ext cx="6096000" cy="1569660"/>
          </a:xfrm>
          <a:prstGeom prst="rect">
            <a:avLst/>
          </a:prstGeom>
        </p:spPr>
        <p:txBody>
          <a:bodyPr>
            <a:spAutoFit/>
          </a:bodyPr>
          <a:lstStyle/>
          <a:p>
            <a:pPr algn="ctr"/>
            <a:r>
              <a:rPr lang="en-US" sz="2400" b="1" dirty="0">
                <a:solidFill>
                  <a:schemeClr val="bg1"/>
                </a:solidFill>
              </a:rPr>
              <a:t>The human being at the interface to technology – Practical assistance for realizing cybersecurity through the IT-Security Navigator</a:t>
            </a:r>
            <a:endParaRPr lang="de-DE" sz="2400" dirty="0">
              <a:solidFill>
                <a:schemeClr val="bg1"/>
              </a:solidFill>
            </a:endParaRPr>
          </a:p>
        </p:txBody>
      </p:sp>
    </p:spTree>
    <p:extLst>
      <p:ext uri="{BB962C8B-B14F-4D97-AF65-F5344CB8AC3E}">
        <p14:creationId xmlns:p14="http://schemas.microsoft.com/office/powerpoint/2010/main" val="202354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a:solidFill>
                  <a:schemeClr val="accent1"/>
                </a:solidFill>
              </a:rPr>
              <a:t>The human being at the interface to technology</a:t>
            </a:r>
            <a:endParaRPr lang="de-DE" dirty="0"/>
          </a:p>
        </p:txBody>
      </p:sp>
      <p:sp>
        <p:nvSpPr>
          <p:cNvPr id="3" name="Datumsplatzhalter 2"/>
          <p:cNvSpPr>
            <a:spLocks noGrp="1"/>
          </p:cNvSpPr>
          <p:nvPr>
            <p:ph type="dt" sz="half" idx="10"/>
          </p:nvPr>
        </p:nvSpPr>
        <p:spPr/>
        <p:txBody>
          <a:bodyPr/>
          <a:lstStyle/>
          <a:p>
            <a:r>
              <a:rPr lang="fr-FR"/>
              <a:t>Paris 2018</a:t>
            </a:r>
            <a:endParaRPr lang="fr-FR" dirty="0"/>
          </a:p>
        </p:txBody>
      </p:sp>
      <p:sp>
        <p:nvSpPr>
          <p:cNvPr id="4" name="Fußzeilenplatzhalter 3"/>
          <p:cNvSpPr>
            <a:spLocks noGrp="1"/>
          </p:cNvSpPr>
          <p:nvPr>
            <p:ph type="ftr" sz="quarter" idx="11"/>
          </p:nvPr>
        </p:nvSpPr>
        <p:spPr/>
        <p:txBody>
          <a:bodyPr/>
          <a:lstStyle/>
          <a:p>
            <a:r>
              <a:rPr lang="fr-FR"/>
              <a:t>I The Next Tech Law Revolution I</a:t>
            </a:r>
            <a:endParaRPr lang="fr-FR" dirty="0"/>
          </a:p>
        </p:txBody>
      </p:sp>
      <p:sp>
        <p:nvSpPr>
          <p:cNvPr id="5" name="Foliennummernplatzhalter 4"/>
          <p:cNvSpPr>
            <a:spLocks noGrp="1"/>
          </p:cNvSpPr>
          <p:nvPr>
            <p:ph type="sldNum" sz="quarter" idx="12"/>
          </p:nvPr>
        </p:nvSpPr>
        <p:spPr/>
        <p:txBody>
          <a:bodyPr/>
          <a:lstStyle/>
          <a:p>
            <a:fld id="{DE8468DB-4243-4B31-BCEA-CCDEAA782BAE}" type="slidenum">
              <a:rPr lang="fr-FR" smtClean="0"/>
              <a:pPr/>
              <a:t>10</a:t>
            </a:fld>
            <a:endParaRPr lang="fr-FR"/>
          </a:p>
        </p:txBody>
      </p:sp>
      <p:pic>
        <p:nvPicPr>
          <p:cNvPr id="6" name="Grafik 5" descr="ITSNavigator -Standards.PNG"/>
          <p:cNvPicPr>
            <a:picLocks noChangeAspect="1"/>
          </p:cNvPicPr>
          <p:nvPr/>
        </p:nvPicPr>
        <p:blipFill>
          <a:blip r:embed="rId2" cstate="print"/>
          <a:stretch>
            <a:fillRect/>
          </a:stretch>
        </p:blipFill>
        <p:spPr>
          <a:xfrm>
            <a:off x="855784" y="1345312"/>
            <a:ext cx="10128739" cy="4616172"/>
          </a:xfrm>
          <a:prstGeom prst="rect">
            <a:avLst/>
          </a:prstGeom>
        </p:spPr>
      </p:pic>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
        <p:nvSpPr>
          <p:cNvPr id="8" name="Rechteck 7"/>
          <p:cNvSpPr/>
          <p:nvPr/>
        </p:nvSpPr>
        <p:spPr>
          <a:xfrm>
            <a:off x="4504829" y="5944056"/>
            <a:ext cx="2830647" cy="369332"/>
          </a:xfrm>
          <a:prstGeom prst="rect">
            <a:avLst/>
          </a:prstGeom>
        </p:spPr>
        <p:txBody>
          <a:bodyPr wrap="none">
            <a:spAutoFit/>
          </a:bodyPr>
          <a:lstStyle/>
          <a:p>
            <a:r>
              <a:rPr lang="de-DE" dirty="0">
                <a:hlinkClick r:id="rId4"/>
              </a:rPr>
              <a:t>www.itsecuritynavigator.de/</a:t>
            </a:r>
            <a:endParaRPr lang="de-DE" dirty="0"/>
          </a:p>
        </p:txBody>
      </p:sp>
    </p:spTree>
    <p:extLst>
      <p:ext uri="{BB962C8B-B14F-4D97-AF65-F5344CB8AC3E}">
        <p14:creationId xmlns:p14="http://schemas.microsoft.com/office/powerpoint/2010/main" val="2097468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0023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825625"/>
            <a:ext cx="10515600" cy="4351338"/>
          </a:xfrm>
          <a:prstGeom prst="rect">
            <a:avLst/>
          </a:prstGeom>
        </p:spPr>
        <p:txBody>
          <a:bodyPr/>
          <a:lstStyle/>
          <a:p>
            <a:pPr marL="0" indent="0">
              <a:buNone/>
            </a:pPr>
            <a:r>
              <a:rPr lang="en-US" sz="3200" dirty="0"/>
              <a:t>A case coming from the practice</a:t>
            </a:r>
          </a:p>
          <a:p>
            <a:pPr marL="0" indent="0">
              <a:buNone/>
            </a:pPr>
            <a:r>
              <a:rPr lang="en-US" sz="2400" dirty="0"/>
              <a:t>Assumed you have been working as a water technician in a smaller waterworks for about 20 years. In this function you were and are responsible for the production of high quality drinking water. As a result of the IT-SiG / BSI-KritisV, your employer  is now classified as a Critical Infrastructure, so that he has to fulfill additional IT-security duties given by law. As a result, your employer submits a change contract for your existing employment relationship, according to which you now (also) work in the function of the IT security officer in your company. Supposing you sign this contractual document (with no regard to the employment law legality) – what is to do now?</a:t>
            </a:r>
            <a:endParaRPr lang="en-US" sz="2400" dirty="0">
              <a:latin typeface="Gulim" panose="020B0600000101010101" pitchFamily="34" charset="-127"/>
              <a:ea typeface="Gulim" panose="020B0600000101010101" pitchFamily="34" charset="-127"/>
            </a:endParaRP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2</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en-US" sz="3200" dirty="0">
                <a:solidFill>
                  <a:schemeClr val="accent1"/>
                </a:solidFill>
              </a:rPr>
              <a:t>The human being at the interface to technology</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344819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579440"/>
            <a:ext cx="10515600" cy="4351338"/>
          </a:xfrm>
          <a:prstGeom prst="rect">
            <a:avLst/>
          </a:prstGeom>
        </p:spPr>
        <p:txBody>
          <a:bodyPr/>
          <a:lstStyle/>
          <a:p>
            <a:pPr marL="0" indent="0">
              <a:buNone/>
            </a:pPr>
            <a:r>
              <a:rPr lang="en-US" b="1" dirty="0"/>
              <a:t>National German sources in the field of IT security compliance:</a:t>
            </a:r>
          </a:p>
          <a:p>
            <a:pPr marL="0" indent="0">
              <a:buNone/>
            </a:pPr>
            <a:r>
              <a:rPr lang="en-US" sz="2000" dirty="0"/>
              <a:t>Examples "from A to Z":</a:t>
            </a:r>
          </a:p>
          <a:p>
            <a:pPr lvl="1">
              <a:buClr>
                <a:schemeClr val="accent6">
                  <a:lumMod val="75000"/>
                </a:schemeClr>
              </a:buClr>
              <a:buFont typeface="Wingdings" charset="2"/>
              <a:buChar char="§"/>
            </a:pPr>
            <a:r>
              <a:rPr lang="de-DE" sz="1600" dirty="0"/>
              <a:t>AktG, § 91 (Corporation </a:t>
            </a:r>
            <a:r>
              <a:rPr lang="de-DE" sz="1600" dirty="0" err="1"/>
              <a:t>Act</a:t>
            </a:r>
            <a:r>
              <a:rPr lang="de-DE" sz="1600" dirty="0"/>
              <a:t>)</a:t>
            </a:r>
          </a:p>
          <a:p>
            <a:pPr lvl="1">
              <a:buClr>
                <a:schemeClr val="accent6">
                  <a:lumMod val="75000"/>
                </a:schemeClr>
              </a:buClr>
              <a:buFont typeface="Wingdings" charset="2"/>
              <a:buChar char="§"/>
            </a:pPr>
            <a:r>
              <a:rPr lang="de-DE" sz="1600" dirty="0"/>
              <a:t>AtG, §§ 7 ff., 44b (</a:t>
            </a:r>
            <a:r>
              <a:rPr lang="de-DE" sz="1600" dirty="0" err="1"/>
              <a:t>Atomic</a:t>
            </a:r>
            <a:r>
              <a:rPr lang="de-DE" sz="1600" dirty="0"/>
              <a:t> </a:t>
            </a:r>
            <a:r>
              <a:rPr lang="de-DE" sz="1600" dirty="0" err="1"/>
              <a:t>Act</a:t>
            </a:r>
            <a:r>
              <a:rPr lang="de-DE" sz="1600" dirty="0"/>
              <a:t>)</a:t>
            </a:r>
          </a:p>
          <a:p>
            <a:pPr lvl="1">
              <a:buClr>
                <a:schemeClr val="accent6">
                  <a:lumMod val="75000"/>
                </a:schemeClr>
              </a:buClr>
              <a:buFont typeface="Wingdings" charset="2"/>
              <a:buChar char="§"/>
            </a:pPr>
            <a:r>
              <a:rPr lang="de-DE" sz="1600" dirty="0"/>
              <a:t>BSIG, §§ 3, 4, 7, 7a, 8a ff. (</a:t>
            </a:r>
            <a:r>
              <a:rPr lang="de-DE" sz="1600" dirty="0" err="1"/>
              <a:t>Act</a:t>
            </a:r>
            <a:r>
              <a:rPr lang="de-DE" sz="1600" dirty="0"/>
              <a:t> </a:t>
            </a:r>
            <a:r>
              <a:rPr lang="de-DE" sz="1600" dirty="0" err="1"/>
              <a:t>of</a:t>
            </a:r>
            <a:r>
              <a:rPr lang="de-DE" sz="1600" dirty="0"/>
              <a:t> </a:t>
            </a:r>
            <a:r>
              <a:rPr lang="de-DE" sz="1600" dirty="0" err="1"/>
              <a:t>the</a:t>
            </a:r>
            <a:r>
              <a:rPr lang="de-DE" sz="1600" dirty="0"/>
              <a:t> Federal Office </a:t>
            </a:r>
            <a:r>
              <a:rPr lang="de-DE" sz="1600" dirty="0" err="1"/>
              <a:t>for</a:t>
            </a:r>
            <a:r>
              <a:rPr lang="de-DE" sz="1600" dirty="0"/>
              <a:t> Information Security)</a:t>
            </a:r>
          </a:p>
          <a:p>
            <a:pPr lvl="1">
              <a:buClr>
                <a:schemeClr val="accent6">
                  <a:lumMod val="75000"/>
                </a:schemeClr>
              </a:buClr>
              <a:buFont typeface="Wingdings" charset="2"/>
              <a:buChar char="§"/>
            </a:pPr>
            <a:r>
              <a:rPr lang="de-DE" sz="1600" dirty="0"/>
              <a:t>EnWG, §§ 11 ff., 21e, 49 (</a:t>
            </a:r>
            <a:r>
              <a:rPr lang="de-DE" sz="1600" dirty="0" err="1"/>
              <a:t>Energy</a:t>
            </a:r>
            <a:r>
              <a:rPr lang="de-DE" sz="1600" dirty="0"/>
              <a:t> </a:t>
            </a:r>
            <a:r>
              <a:rPr lang="de-DE" sz="1600" dirty="0" err="1"/>
              <a:t>Act</a:t>
            </a:r>
            <a:r>
              <a:rPr lang="de-DE" sz="1600" dirty="0"/>
              <a:t>)</a:t>
            </a:r>
          </a:p>
          <a:p>
            <a:pPr lvl="1">
              <a:buClr>
                <a:schemeClr val="accent6">
                  <a:lumMod val="75000"/>
                </a:schemeClr>
              </a:buClr>
              <a:buFont typeface="Wingdings" charset="2"/>
              <a:buChar char="§"/>
            </a:pPr>
            <a:r>
              <a:rPr lang="de-DE" sz="1600" dirty="0"/>
              <a:t>GmbHG, § 43 (Private Limited Company </a:t>
            </a:r>
            <a:r>
              <a:rPr lang="de-DE" sz="1600" dirty="0" err="1"/>
              <a:t>Act</a:t>
            </a:r>
            <a:r>
              <a:rPr lang="de-DE" sz="1600" dirty="0"/>
              <a:t>)</a:t>
            </a:r>
          </a:p>
          <a:p>
            <a:pPr lvl="1">
              <a:buClr>
                <a:schemeClr val="accent6">
                  <a:lumMod val="75000"/>
                </a:schemeClr>
              </a:buClr>
              <a:buFont typeface="Wingdings" charset="2"/>
              <a:buChar char="§"/>
            </a:pPr>
            <a:r>
              <a:rPr lang="de-DE" sz="1600" dirty="0"/>
              <a:t>KWG, § 25a (Banking </a:t>
            </a:r>
            <a:r>
              <a:rPr lang="de-DE" sz="1600" dirty="0" err="1"/>
              <a:t>Act</a:t>
            </a:r>
            <a:r>
              <a:rPr lang="de-DE" sz="1600" dirty="0"/>
              <a:t>)</a:t>
            </a:r>
          </a:p>
          <a:p>
            <a:pPr lvl="1">
              <a:buClr>
                <a:schemeClr val="accent6">
                  <a:lumMod val="75000"/>
                </a:schemeClr>
              </a:buClr>
              <a:buFont typeface="Wingdings" charset="2"/>
              <a:buChar char="§"/>
            </a:pPr>
            <a:r>
              <a:rPr lang="de-DE" sz="1600" dirty="0"/>
              <a:t>TKG, §§ 109, 109a (</a:t>
            </a:r>
            <a:r>
              <a:rPr lang="de-DE" sz="1600" dirty="0" err="1"/>
              <a:t>Telecommunication</a:t>
            </a:r>
            <a:r>
              <a:rPr lang="de-DE" sz="1600" dirty="0"/>
              <a:t> </a:t>
            </a:r>
            <a:r>
              <a:rPr lang="de-DE" sz="1600" dirty="0" err="1"/>
              <a:t>Act</a:t>
            </a:r>
            <a:r>
              <a:rPr lang="de-DE" sz="1600" dirty="0"/>
              <a:t>)</a:t>
            </a:r>
          </a:p>
          <a:p>
            <a:pPr lvl="1">
              <a:buClr>
                <a:schemeClr val="accent6">
                  <a:lumMod val="75000"/>
                </a:schemeClr>
              </a:buClr>
              <a:buFont typeface="Wingdings" charset="2"/>
              <a:buChar char="§"/>
            </a:pPr>
            <a:r>
              <a:rPr lang="de-DE" sz="1600" dirty="0"/>
              <a:t>TMG, § 13 (Telemedia </a:t>
            </a:r>
            <a:r>
              <a:rPr lang="de-DE" sz="1600" dirty="0" err="1"/>
              <a:t>Act</a:t>
            </a:r>
            <a:r>
              <a:rPr lang="de-DE" sz="1600" dirty="0"/>
              <a:t>)</a:t>
            </a:r>
          </a:p>
          <a:p>
            <a:pPr lvl="1">
              <a:buClr>
                <a:schemeClr val="accent6">
                  <a:lumMod val="75000"/>
                </a:schemeClr>
              </a:buClr>
              <a:buFont typeface="Wingdings" charset="2"/>
              <a:buChar char="§"/>
            </a:pPr>
            <a:r>
              <a:rPr lang="de-DE" sz="1600" dirty="0"/>
              <a:t>VAG, § 64a (Insurance </a:t>
            </a:r>
            <a:r>
              <a:rPr lang="de-DE" sz="1600" dirty="0" err="1"/>
              <a:t>Act</a:t>
            </a:r>
            <a:r>
              <a:rPr lang="de-DE" sz="1600" dirty="0"/>
              <a:t>)</a:t>
            </a:r>
          </a:p>
          <a:p>
            <a:pPr lvl="1">
              <a:buClr>
                <a:schemeClr val="accent6">
                  <a:lumMod val="75000"/>
                </a:schemeClr>
              </a:buClr>
              <a:buFont typeface="Wingdings" charset="2"/>
              <a:buChar char="§"/>
            </a:pPr>
            <a:r>
              <a:rPr lang="de-DE" sz="1600" dirty="0"/>
              <a:t>WpHG, § 33 (Securities </a:t>
            </a:r>
            <a:r>
              <a:rPr lang="de-DE" sz="1600" dirty="0" err="1"/>
              <a:t>Trading</a:t>
            </a:r>
            <a:r>
              <a:rPr lang="de-DE" sz="1600" dirty="0"/>
              <a:t> </a:t>
            </a:r>
            <a:r>
              <a:rPr lang="de-DE" sz="1600" dirty="0" err="1"/>
              <a:t>Act</a:t>
            </a:r>
            <a:r>
              <a:rPr lang="de-DE" sz="1600" dirty="0"/>
              <a:t>)</a:t>
            </a:r>
          </a:p>
          <a:p>
            <a:pPr marL="457200" lvl="1" indent="0">
              <a:buClr>
                <a:schemeClr val="accent6">
                  <a:lumMod val="75000"/>
                </a:schemeClr>
              </a:buClr>
              <a:buNone/>
            </a:pPr>
            <a:r>
              <a:rPr lang="en-US" sz="2000" b="1" dirty="0">
                <a:solidFill>
                  <a:schemeClr val="accent1"/>
                </a:solidFill>
              </a:rPr>
              <a:t>No codified legal regulation of IT security!</a:t>
            </a:r>
            <a:br>
              <a:rPr lang="en-US" sz="2000" dirty="0"/>
            </a:br>
            <a:r>
              <a:rPr lang="en-US" sz="2000" dirty="0"/>
              <a:t>IT-SiG (2015) → Omnibus law! </a:t>
            </a:r>
            <a:r>
              <a:rPr lang="en-US" sz="2000" b="1" dirty="0">
                <a:solidFill>
                  <a:schemeClr val="accent1"/>
                </a:solidFill>
              </a:rPr>
              <a:t>→ Amending law only changes a set of already existing and specialized laws</a:t>
            </a:r>
            <a:endParaRPr lang="de-DE" sz="2000" b="1" dirty="0">
              <a:solidFill>
                <a:schemeClr val="accent1"/>
              </a:solidFill>
            </a:endParaRPr>
          </a:p>
          <a:p>
            <a:pPr marL="0" indent="0">
              <a:buNone/>
            </a:pPr>
            <a:endParaRPr lang="en-US" sz="2000" dirty="0"/>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3</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en-US" sz="3200" dirty="0">
                <a:solidFill>
                  <a:schemeClr val="accent1"/>
                </a:solidFill>
              </a:rPr>
              <a:t>The human being at the interface to technology</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417214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391874"/>
            <a:ext cx="10515600" cy="4351338"/>
          </a:xfrm>
          <a:prstGeom prst="rect">
            <a:avLst/>
          </a:prstGeom>
        </p:spPr>
        <p:txBody>
          <a:bodyPr/>
          <a:lstStyle/>
          <a:p>
            <a:pPr marL="0" indent="0">
              <a:buNone/>
            </a:pPr>
            <a:r>
              <a:rPr lang="en-US" b="1" dirty="0"/>
              <a:t>European sources in the field of IT security compliance:</a:t>
            </a:r>
          </a:p>
          <a:p>
            <a:pPr marL="0" indent="0">
              <a:buNone/>
            </a:pPr>
            <a:r>
              <a:rPr lang="en-US" sz="2000" dirty="0"/>
              <a:t>Examples "from old to new":</a:t>
            </a:r>
          </a:p>
          <a:p>
            <a:r>
              <a:rPr lang="en-US" sz="1600" dirty="0"/>
              <a:t>Directive 2006/32 / EC on energy efficiency and energy services</a:t>
            </a:r>
          </a:p>
          <a:p>
            <a:r>
              <a:rPr lang="en-US" sz="1600" dirty="0"/>
              <a:t>Directive 2008/114 / EC on the identification and designation of European critical infrastructures and the assessment of the need to improve their protection</a:t>
            </a:r>
          </a:p>
          <a:p>
            <a:r>
              <a:rPr lang="en-US" sz="1600" dirty="0"/>
              <a:t>Directive 2009/72 / EC on the internal market in electricity</a:t>
            </a:r>
          </a:p>
          <a:p>
            <a:r>
              <a:rPr lang="en-US" sz="1600" dirty="0"/>
              <a:t>Directive 2013/40 / EU on attacks on information systems</a:t>
            </a:r>
          </a:p>
          <a:p>
            <a:r>
              <a:rPr lang="en-US" sz="1600" dirty="0"/>
              <a:t>Regulation 2014/53 / EU on the harmonization of the laws of the Member States relating to the provision of radio equipment on the market (RED)</a:t>
            </a:r>
          </a:p>
          <a:p>
            <a:r>
              <a:rPr lang="en-US" sz="1600" dirty="0"/>
              <a:t>Regulation (EU) No 910/2014 on electronic identification and trust services for electronic transactions in the internal market (eIDAS Regulation)</a:t>
            </a:r>
          </a:p>
          <a:p>
            <a:r>
              <a:rPr lang="en-US" sz="1600" dirty="0"/>
              <a:t>Regulation (EU) 2016/679 on the protection of natural persons with regard to the processing of personal data and on the free movement of such data, and repealing Directive 95/46 /EC, Art. 5 (1) letter f and Art. 32 (EU GDPR)</a:t>
            </a:r>
          </a:p>
          <a:p>
            <a:r>
              <a:rPr lang="en-US" sz="1600" dirty="0"/>
              <a:t>EU NIS Directive (2016) + German National Implementation Act (2017)</a:t>
            </a:r>
          </a:p>
          <a:p>
            <a:r>
              <a:rPr lang="en-US" sz="1600" dirty="0"/>
              <a:t>New EU Cybersecurity Act (announced for 2018)</a:t>
            </a: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4</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en-US" sz="3200" dirty="0">
                <a:solidFill>
                  <a:schemeClr val="accent1"/>
                </a:solidFill>
              </a:rPr>
              <a:t>The human being at the interface to technology</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423078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391874"/>
            <a:ext cx="10515600" cy="4351338"/>
          </a:xfrm>
          <a:prstGeom prst="rect">
            <a:avLst/>
          </a:prstGeom>
        </p:spPr>
        <p:txBody>
          <a:bodyPr/>
          <a:lstStyle/>
          <a:p>
            <a:pPr marL="0" indent="0">
              <a:buNone/>
            </a:pPr>
            <a:r>
              <a:rPr lang="en-US" b="1" dirty="0"/>
              <a:t>Example of IT-security regulation #1: BSIG</a:t>
            </a:r>
          </a:p>
          <a:p>
            <a:pPr marL="0" indent="0">
              <a:buNone/>
            </a:pPr>
            <a:r>
              <a:rPr lang="en-US" dirty="0"/>
              <a:t>§ </a:t>
            </a:r>
            <a:r>
              <a:rPr lang="en-US" sz="2400" dirty="0"/>
              <a:t>8a BSIG - Security in Information Technology of Critical Infrastructures</a:t>
            </a:r>
          </a:p>
          <a:p>
            <a:pPr marL="0" indent="0">
              <a:buNone/>
            </a:pPr>
            <a:br>
              <a:rPr lang="en-US" sz="2400" dirty="0"/>
            </a:br>
            <a:r>
              <a:rPr lang="en-US" sz="2400" dirty="0"/>
              <a:t>(1) Operators of Critical Infrastructures shall take appropriate organizational and technical measures to avoid disruptions to the availability, integrity, authenticity and confidentiality of their information technology systems, components or processes which are relevant for the functioning of the Critical Infrastructure they operate. The technical state-of-the-art should be adhered to. Organizational and technical arrangements are appropriate, if the effort required is not disproportionate to the consequences of failure or impairment of the Critical Infrastructure concerned.</a:t>
            </a:r>
            <a:endParaRPr lang="en-US" sz="1400" dirty="0"/>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5</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en-US" sz="3200" dirty="0">
                <a:solidFill>
                  <a:schemeClr val="accent1"/>
                </a:solidFill>
              </a:rPr>
              <a:t>The human being at the interface to technology</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1147447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391874"/>
            <a:ext cx="10515600" cy="4351338"/>
          </a:xfrm>
          <a:prstGeom prst="rect">
            <a:avLst/>
          </a:prstGeom>
        </p:spPr>
        <p:txBody>
          <a:bodyPr/>
          <a:lstStyle/>
          <a:p>
            <a:pPr marL="0" indent="0">
              <a:buNone/>
            </a:pPr>
            <a:r>
              <a:rPr lang="en-US" b="1" dirty="0"/>
              <a:t>Example of IT-security regulation #2: GmbHG</a:t>
            </a:r>
          </a:p>
          <a:p>
            <a:pPr marL="0" indent="0">
              <a:buNone/>
            </a:pPr>
            <a:r>
              <a:rPr lang="en-US" dirty="0"/>
              <a:t>§ 43 GmbHG - Liability of the managing directors</a:t>
            </a:r>
          </a:p>
          <a:p>
            <a:pPr marL="0" indent="0">
              <a:buNone/>
            </a:pPr>
            <a:br>
              <a:rPr lang="en-US" dirty="0"/>
            </a:br>
            <a:r>
              <a:rPr lang="en-US" dirty="0"/>
              <a:t>(1) The directors have to exercise the diligence of a proper businessman in the affairs of the company.</a:t>
            </a:r>
          </a:p>
          <a:p>
            <a:pPr marL="0" indent="0">
              <a:buNone/>
            </a:pPr>
            <a:br>
              <a:rPr lang="en-US" dirty="0"/>
            </a:br>
            <a:r>
              <a:rPr lang="en-US" dirty="0"/>
              <a:t>(2) Managers who violate their obligations shall be jointly liable to the company for the damage incurred.</a:t>
            </a:r>
            <a:endParaRPr lang="en-US" sz="1400" dirty="0"/>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6</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en-US" sz="3200" dirty="0">
                <a:solidFill>
                  <a:schemeClr val="accent1"/>
                </a:solidFill>
              </a:rPr>
              <a:t>The human being at the interface to technology</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303667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0" y="1391874"/>
            <a:ext cx="10515600" cy="4351338"/>
          </a:xfrm>
          <a:prstGeom prst="rect">
            <a:avLst/>
          </a:prstGeom>
        </p:spPr>
        <p:txBody>
          <a:bodyPr/>
          <a:lstStyle/>
          <a:p>
            <a:pPr marL="0" indent="0">
              <a:buNone/>
            </a:pPr>
            <a:r>
              <a:rPr lang="en-US" b="1" dirty="0"/>
              <a:t>Indefinite legal concepts and their concretization</a:t>
            </a:r>
          </a:p>
          <a:p>
            <a:pPr marL="0" indent="0">
              <a:buNone/>
            </a:pPr>
            <a:r>
              <a:rPr lang="en-US" sz="2400" b="1" dirty="0">
                <a:solidFill>
                  <a:schemeClr val="accent1"/>
                </a:solidFill>
              </a:rPr>
              <a:t>Example: </a:t>
            </a:r>
          </a:p>
          <a:p>
            <a:pPr marL="0" indent="0">
              <a:buFont typeface="Wingdings" pitchFamily="2" charset="2"/>
              <a:buChar char="§"/>
            </a:pPr>
            <a:r>
              <a:rPr lang="en-US" sz="2400" dirty="0"/>
              <a:t> </a:t>
            </a:r>
            <a:r>
              <a:rPr lang="en-US" sz="2100" dirty="0"/>
              <a:t>Concretization of the technical state-of-the-art according to § 8a BSIG by the ISMS:</a:t>
            </a:r>
            <a:br>
              <a:rPr lang="en-US" sz="2100" dirty="0"/>
            </a:br>
            <a:r>
              <a:rPr lang="en-US" sz="2100" dirty="0"/>
              <a:t>Information Security Management System (ISMS) according to ISO / IEC 27001 presupposes that new threats are continually recorded and effective and up-to-date countermeasures are implemented</a:t>
            </a:r>
          </a:p>
          <a:p>
            <a:pPr marL="0" indent="0">
              <a:buFont typeface="Wingdings" pitchFamily="2" charset="2"/>
              <a:buChar char="§"/>
            </a:pPr>
            <a:r>
              <a:rPr lang="en-US" sz="2100" dirty="0"/>
              <a:t> This also includes technically new situations, some of which have reached the circle of users (state of the art as defined by the Manual of Legal Formality of the BMJV)</a:t>
            </a:r>
          </a:p>
          <a:p>
            <a:pPr marL="0" indent="0">
              <a:buFont typeface="Wingdings" pitchFamily="2" charset="2"/>
              <a:buChar char="§"/>
            </a:pPr>
            <a:r>
              <a:rPr lang="en-US" sz="2100" dirty="0"/>
              <a:t> Through current adaptation (PDCA + BCM) of technical systems, care is taken to ensure that their status does not fall back to the level of the "generally recognized rule of technology", but topicality does not need to meet the highest requirements of "science and technology" either</a:t>
            </a:r>
          </a:p>
          <a:p>
            <a:pPr marL="0" indent="0">
              <a:buFont typeface="Wingdings" pitchFamily="2" charset="2"/>
              <a:buChar char="§"/>
            </a:pPr>
            <a:r>
              <a:rPr lang="en-US" sz="2100" dirty="0"/>
              <a:t> </a:t>
            </a:r>
            <a:r>
              <a:rPr lang="en-US" sz="2100" b="1" dirty="0">
                <a:solidFill>
                  <a:schemeClr val="accent1"/>
                </a:solidFill>
              </a:rPr>
              <a:t>Thus important: </a:t>
            </a:r>
            <a:r>
              <a:rPr lang="en-US" sz="2100" dirty="0"/>
              <a:t>Assignment of a TOM to a stage can change over time, so that it may no longer meet the standards required by the law!</a:t>
            </a:r>
            <a:endParaRPr lang="en-US" sz="2100" b="1" dirty="0"/>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7</a:t>
            </a:fld>
            <a:endParaRPr lang="fr-FR"/>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normAutofit/>
          </a:bodyPr>
          <a:lstStyle/>
          <a:p>
            <a:r>
              <a:rPr lang="en-US" sz="3200" dirty="0">
                <a:solidFill>
                  <a:schemeClr val="accent1"/>
                </a:solidFill>
              </a:rPr>
              <a:t>The human being at the interface to technology</a:t>
            </a:r>
            <a:endParaRPr lang="fr-FR"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2592626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a:solidFill>
                  <a:schemeClr val="accent1"/>
                </a:solidFill>
              </a:rPr>
              <a:t>The human being at the interface to technology</a:t>
            </a:r>
            <a:endParaRPr lang="de-DE" dirty="0"/>
          </a:p>
        </p:txBody>
      </p:sp>
      <p:sp>
        <p:nvSpPr>
          <p:cNvPr id="3" name="Datumsplatzhalter 2"/>
          <p:cNvSpPr>
            <a:spLocks noGrp="1"/>
          </p:cNvSpPr>
          <p:nvPr>
            <p:ph type="dt" sz="half" idx="10"/>
          </p:nvPr>
        </p:nvSpPr>
        <p:spPr/>
        <p:txBody>
          <a:bodyPr/>
          <a:lstStyle/>
          <a:p>
            <a:r>
              <a:rPr lang="fr-FR"/>
              <a:t>Paris 2018</a:t>
            </a:r>
            <a:endParaRPr lang="fr-FR" dirty="0"/>
          </a:p>
        </p:txBody>
      </p:sp>
      <p:sp>
        <p:nvSpPr>
          <p:cNvPr id="4" name="Fußzeilenplatzhalter 3"/>
          <p:cNvSpPr>
            <a:spLocks noGrp="1"/>
          </p:cNvSpPr>
          <p:nvPr>
            <p:ph type="ftr" sz="quarter" idx="11"/>
          </p:nvPr>
        </p:nvSpPr>
        <p:spPr/>
        <p:txBody>
          <a:bodyPr/>
          <a:lstStyle/>
          <a:p>
            <a:r>
              <a:rPr lang="fr-FR"/>
              <a:t>I The Next Tech Law Revolution I</a:t>
            </a:r>
            <a:endParaRPr lang="fr-FR" dirty="0"/>
          </a:p>
        </p:txBody>
      </p:sp>
      <p:sp>
        <p:nvSpPr>
          <p:cNvPr id="5" name="Foliennummernplatzhalter 4"/>
          <p:cNvSpPr>
            <a:spLocks noGrp="1"/>
          </p:cNvSpPr>
          <p:nvPr>
            <p:ph type="sldNum" sz="quarter" idx="12"/>
          </p:nvPr>
        </p:nvSpPr>
        <p:spPr/>
        <p:txBody>
          <a:bodyPr/>
          <a:lstStyle/>
          <a:p>
            <a:fld id="{DE8468DB-4243-4B31-BCEA-CCDEAA782BAE}" type="slidenum">
              <a:rPr lang="fr-FR" smtClean="0"/>
              <a:pPr/>
              <a:t>8</a:t>
            </a:fld>
            <a:endParaRPr lang="fr-FR"/>
          </a:p>
        </p:txBody>
      </p:sp>
      <p:sp>
        <p:nvSpPr>
          <p:cNvPr id="6" name="Rechteck 5"/>
          <p:cNvSpPr/>
          <p:nvPr/>
        </p:nvSpPr>
        <p:spPr>
          <a:xfrm>
            <a:off x="3134236" y="258007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27000</a:t>
            </a:r>
          </a:p>
        </p:txBody>
      </p:sp>
      <p:sp>
        <p:nvSpPr>
          <p:cNvPr id="7" name="Rechteck 6"/>
          <p:cNvSpPr/>
          <p:nvPr/>
        </p:nvSpPr>
        <p:spPr>
          <a:xfrm>
            <a:off x="3134236" y="30677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27001</a:t>
            </a:r>
          </a:p>
        </p:txBody>
      </p:sp>
      <p:sp>
        <p:nvSpPr>
          <p:cNvPr id="8" name="Rechteck 7"/>
          <p:cNvSpPr/>
          <p:nvPr/>
        </p:nvSpPr>
        <p:spPr>
          <a:xfrm>
            <a:off x="4246756" y="30677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27006</a:t>
            </a:r>
          </a:p>
        </p:txBody>
      </p:sp>
      <p:sp>
        <p:nvSpPr>
          <p:cNvPr id="9" name="Rechteck 8"/>
          <p:cNvSpPr/>
          <p:nvPr/>
        </p:nvSpPr>
        <p:spPr>
          <a:xfrm>
            <a:off x="5359276" y="30677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27009</a:t>
            </a:r>
          </a:p>
        </p:txBody>
      </p:sp>
      <p:sp>
        <p:nvSpPr>
          <p:cNvPr id="10" name="Rechteck 9"/>
          <p:cNvSpPr/>
          <p:nvPr/>
        </p:nvSpPr>
        <p:spPr>
          <a:xfrm>
            <a:off x="313423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27002</a:t>
            </a:r>
          </a:p>
        </p:txBody>
      </p:sp>
      <p:sp>
        <p:nvSpPr>
          <p:cNvPr id="11" name="Rechteck 10"/>
          <p:cNvSpPr/>
          <p:nvPr/>
        </p:nvSpPr>
        <p:spPr>
          <a:xfrm>
            <a:off x="1323831" y="2580078"/>
            <a:ext cx="1645920" cy="33528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r>
              <a:rPr lang="de-DE" sz="1200" b="1" dirty="0">
                <a:solidFill>
                  <a:schemeClr val="bg1"/>
                </a:solidFill>
              </a:rPr>
              <a:t>Term </a:t>
            </a:r>
            <a:r>
              <a:rPr lang="de-DE" sz="1200" b="1" dirty="0" err="1">
                <a:solidFill>
                  <a:schemeClr val="bg1"/>
                </a:solidFill>
              </a:rPr>
              <a:t>standard</a:t>
            </a:r>
            <a:endParaRPr lang="de-DE" sz="1200" b="1" dirty="0">
              <a:solidFill>
                <a:schemeClr val="bg1"/>
              </a:solidFill>
            </a:endParaRPr>
          </a:p>
        </p:txBody>
      </p:sp>
      <p:sp>
        <p:nvSpPr>
          <p:cNvPr id="12" name="Rechteck 11"/>
          <p:cNvSpPr/>
          <p:nvPr/>
        </p:nvSpPr>
        <p:spPr>
          <a:xfrm>
            <a:off x="1323831" y="3088078"/>
            <a:ext cx="1645920" cy="31496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r>
              <a:rPr lang="de-DE" sz="1200" b="1" dirty="0" err="1">
                <a:solidFill>
                  <a:schemeClr val="bg1"/>
                </a:solidFill>
              </a:rPr>
              <a:t>Requirement</a:t>
            </a:r>
            <a:r>
              <a:rPr lang="de-DE" sz="1200" b="1" dirty="0">
                <a:solidFill>
                  <a:schemeClr val="bg1"/>
                </a:solidFill>
              </a:rPr>
              <a:t> </a:t>
            </a:r>
            <a:r>
              <a:rPr lang="de-DE" sz="1200" b="1" dirty="0" err="1">
                <a:solidFill>
                  <a:schemeClr val="bg1"/>
                </a:solidFill>
              </a:rPr>
              <a:t>standard</a:t>
            </a:r>
            <a:endParaRPr lang="de-DE" sz="1200" b="1" dirty="0">
              <a:solidFill>
                <a:schemeClr val="bg1"/>
              </a:solidFill>
            </a:endParaRPr>
          </a:p>
        </p:txBody>
      </p:sp>
      <p:sp>
        <p:nvSpPr>
          <p:cNvPr id="13" name="Rechteck 12"/>
          <p:cNvSpPr/>
          <p:nvPr/>
        </p:nvSpPr>
        <p:spPr>
          <a:xfrm>
            <a:off x="424675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27003</a:t>
            </a:r>
          </a:p>
        </p:txBody>
      </p:sp>
      <p:sp>
        <p:nvSpPr>
          <p:cNvPr id="14" name="Rechteck 13"/>
          <p:cNvSpPr/>
          <p:nvPr/>
        </p:nvSpPr>
        <p:spPr>
          <a:xfrm>
            <a:off x="535927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27004</a:t>
            </a:r>
          </a:p>
        </p:txBody>
      </p:sp>
      <p:sp>
        <p:nvSpPr>
          <p:cNvPr id="15" name="Rechteck 14"/>
          <p:cNvSpPr/>
          <p:nvPr/>
        </p:nvSpPr>
        <p:spPr>
          <a:xfrm>
            <a:off x="646671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27005</a:t>
            </a:r>
          </a:p>
        </p:txBody>
      </p:sp>
      <p:sp>
        <p:nvSpPr>
          <p:cNvPr id="16" name="Rechteck 15"/>
          <p:cNvSpPr/>
          <p:nvPr/>
        </p:nvSpPr>
        <p:spPr>
          <a:xfrm>
            <a:off x="7584316" y="35554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27007</a:t>
            </a:r>
          </a:p>
        </p:txBody>
      </p:sp>
      <p:sp>
        <p:nvSpPr>
          <p:cNvPr id="17" name="Rechteck 16"/>
          <p:cNvSpPr/>
          <p:nvPr/>
        </p:nvSpPr>
        <p:spPr>
          <a:xfrm>
            <a:off x="3134236" y="404311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27013</a:t>
            </a:r>
          </a:p>
        </p:txBody>
      </p:sp>
      <p:sp>
        <p:nvSpPr>
          <p:cNvPr id="18" name="Rechteck 17"/>
          <p:cNvSpPr/>
          <p:nvPr/>
        </p:nvSpPr>
        <p:spPr>
          <a:xfrm>
            <a:off x="4246756" y="404311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27014</a:t>
            </a:r>
          </a:p>
        </p:txBody>
      </p:sp>
      <p:sp>
        <p:nvSpPr>
          <p:cNvPr id="19" name="Rechteck 18"/>
          <p:cNvSpPr/>
          <p:nvPr/>
        </p:nvSpPr>
        <p:spPr>
          <a:xfrm>
            <a:off x="5359276" y="404311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27016</a:t>
            </a:r>
          </a:p>
        </p:txBody>
      </p:sp>
      <p:sp>
        <p:nvSpPr>
          <p:cNvPr id="20" name="Rechteck 19"/>
          <p:cNvSpPr/>
          <p:nvPr/>
        </p:nvSpPr>
        <p:spPr>
          <a:xfrm>
            <a:off x="1323831" y="3555438"/>
            <a:ext cx="1645920" cy="82296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r>
              <a:rPr lang="de-DE" sz="1200" b="1" dirty="0">
                <a:solidFill>
                  <a:schemeClr val="bg1"/>
                </a:solidFill>
              </a:rPr>
              <a:t>Guideline Standard</a:t>
            </a:r>
          </a:p>
        </p:txBody>
      </p:sp>
      <p:sp>
        <p:nvSpPr>
          <p:cNvPr id="21" name="Rechteck 20"/>
          <p:cNvSpPr/>
          <p:nvPr/>
        </p:nvSpPr>
        <p:spPr>
          <a:xfrm>
            <a:off x="1323831" y="4550392"/>
            <a:ext cx="1645920" cy="31496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r>
              <a:rPr lang="de-DE" sz="1200" b="1" dirty="0" err="1">
                <a:solidFill>
                  <a:schemeClr val="bg1"/>
                </a:solidFill>
              </a:rPr>
              <a:t>Sector-specific</a:t>
            </a:r>
            <a:endParaRPr lang="de-DE" sz="1200" b="1" dirty="0">
              <a:solidFill>
                <a:schemeClr val="bg1"/>
              </a:solidFill>
            </a:endParaRPr>
          </a:p>
        </p:txBody>
      </p:sp>
      <p:sp>
        <p:nvSpPr>
          <p:cNvPr id="22" name="Rechteck 21"/>
          <p:cNvSpPr/>
          <p:nvPr/>
        </p:nvSpPr>
        <p:spPr>
          <a:xfrm>
            <a:off x="3134236" y="455039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27010</a:t>
            </a:r>
          </a:p>
        </p:txBody>
      </p:sp>
      <p:sp>
        <p:nvSpPr>
          <p:cNvPr id="23" name="Rechteck 22"/>
          <p:cNvSpPr/>
          <p:nvPr/>
        </p:nvSpPr>
        <p:spPr>
          <a:xfrm>
            <a:off x="424675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27011</a:t>
            </a:r>
          </a:p>
        </p:txBody>
      </p:sp>
      <p:sp>
        <p:nvSpPr>
          <p:cNvPr id="24" name="Rechteck 23"/>
          <p:cNvSpPr/>
          <p:nvPr/>
        </p:nvSpPr>
        <p:spPr>
          <a:xfrm>
            <a:off x="535927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27015</a:t>
            </a:r>
          </a:p>
        </p:txBody>
      </p:sp>
      <p:sp>
        <p:nvSpPr>
          <p:cNvPr id="25" name="Rechteck 24"/>
          <p:cNvSpPr/>
          <p:nvPr/>
        </p:nvSpPr>
        <p:spPr>
          <a:xfrm>
            <a:off x="646671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27017</a:t>
            </a:r>
          </a:p>
        </p:txBody>
      </p:sp>
      <p:sp>
        <p:nvSpPr>
          <p:cNvPr id="26" name="Rechteck 25"/>
          <p:cNvSpPr/>
          <p:nvPr/>
        </p:nvSpPr>
        <p:spPr>
          <a:xfrm>
            <a:off x="758431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27018</a:t>
            </a:r>
          </a:p>
        </p:txBody>
      </p:sp>
      <p:sp>
        <p:nvSpPr>
          <p:cNvPr id="27" name="Rechteck 26"/>
          <p:cNvSpPr/>
          <p:nvPr/>
        </p:nvSpPr>
        <p:spPr>
          <a:xfrm>
            <a:off x="899283" y="5048958"/>
            <a:ext cx="2070468" cy="82296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r>
              <a:rPr lang="de-DE" sz="1200" b="1" dirty="0" err="1">
                <a:solidFill>
                  <a:schemeClr val="bg1"/>
                </a:solidFill>
              </a:rPr>
              <a:t>Activity-based</a:t>
            </a:r>
            <a:r>
              <a:rPr lang="de-DE" sz="1200" b="1" dirty="0">
                <a:solidFill>
                  <a:schemeClr val="bg1"/>
                </a:solidFill>
              </a:rPr>
              <a:t> Guideline Standards</a:t>
            </a:r>
          </a:p>
        </p:txBody>
      </p:sp>
      <p:sp>
        <p:nvSpPr>
          <p:cNvPr id="28" name="Rechteck 27"/>
          <p:cNvSpPr/>
          <p:nvPr/>
        </p:nvSpPr>
        <p:spPr>
          <a:xfrm rot="16200000">
            <a:off x="-65554" y="3544915"/>
            <a:ext cx="2285274" cy="355600"/>
          </a:xfrm>
          <a:prstGeom prst="rect">
            <a:avLst/>
          </a:prstGeom>
          <a:solidFill>
            <a:schemeClr val="accent3">
              <a:lumMod val="75000"/>
            </a:schemeClr>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b="1" dirty="0">
                <a:solidFill>
                  <a:schemeClr val="bg1"/>
                </a:solidFill>
              </a:rPr>
              <a:t>ISMS-Standard-Family</a:t>
            </a:r>
          </a:p>
        </p:txBody>
      </p:sp>
      <p:sp>
        <p:nvSpPr>
          <p:cNvPr id="29" name="Rechteck 28"/>
          <p:cNvSpPr/>
          <p:nvPr/>
        </p:nvSpPr>
        <p:spPr>
          <a:xfrm>
            <a:off x="3134236" y="50489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27037</a:t>
            </a:r>
          </a:p>
        </p:txBody>
      </p:sp>
      <p:sp>
        <p:nvSpPr>
          <p:cNvPr id="30" name="Rechteck 29"/>
          <p:cNvSpPr/>
          <p:nvPr/>
        </p:nvSpPr>
        <p:spPr>
          <a:xfrm>
            <a:off x="3134236" y="55366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27038</a:t>
            </a:r>
          </a:p>
        </p:txBody>
      </p:sp>
      <p:sp>
        <p:nvSpPr>
          <p:cNvPr id="31" name="Rechteck 30"/>
          <p:cNvSpPr/>
          <p:nvPr/>
        </p:nvSpPr>
        <p:spPr>
          <a:xfrm>
            <a:off x="4246756" y="50489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27040</a:t>
            </a:r>
          </a:p>
        </p:txBody>
      </p:sp>
      <p:sp>
        <p:nvSpPr>
          <p:cNvPr id="32" name="Rechteck 31"/>
          <p:cNvSpPr/>
          <p:nvPr/>
        </p:nvSpPr>
        <p:spPr>
          <a:xfrm>
            <a:off x="4246756" y="55366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27041</a:t>
            </a:r>
          </a:p>
        </p:txBody>
      </p:sp>
      <p:sp>
        <p:nvSpPr>
          <p:cNvPr id="33" name="Rechteck 32"/>
          <p:cNvSpPr/>
          <p:nvPr/>
        </p:nvSpPr>
        <p:spPr>
          <a:xfrm>
            <a:off x="5359276" y="504895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27043</a:t>
            </a:r>
          </a:p>
        </p:txBody>
      </p:sp>
      <p:sp>
        <p:nvSpPr>
          <p:cNvPr id="34" name="Rechteck 33"/>
          <p:cNvSpPr/>
          <p:nvPr/>
        </p:nvSpPr>
        <p:spPr>
          <a:xfrm>
            <a:off x="8701916" y="4540232"/>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27019</a:t>
            </a:r>
          </a:p>
        </p:txBody>
      </p:sp>
      <p:sp>
        <p:nvSpPr>
          <p:cNvPr id="35" name="Rechteck 34"/>
          <p:cNvSpPr/>
          <p:nvPr/>
        </p:nvSpPr>
        <p:spPr>
          <a:xfrm>
            <a:off x="5359275" y="5536638"/>
            <a:ext cx="965200" cy="335280"/>
          </a:xfrm>
          <a:prstGeom prst="rect">
            <a:avLst/>
          </a:prstGeom>
          <a:solidFill>
            <a:schemeClr val="bg1"/>
          </a:solidFill>
          <a:ln>
            <a:solidFill>
              <a:srgbClr val="02255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22552"/>
                </a:solidFill>
              </a:rPr>
              <a:t>27044</a:t>
            </a:r>
          </a:p>
        </p:txBody>
      </p:sp>
      <p:sp>
        <p:nvSpPr>
          <p:cNvPr id="36" name="Gefaltete Ecke 35"/>
          <p:cNvSpPr/>
          <p:nvPr/>
        </p:nvSpPr>
        <p:spPr>
          <a:xfrm rot="291629">
            <a:off x="8108943" y="2461252"/>
            <a:ext cx="1401520" cy="937550"/>
          </a:xfrm>
          <a:prstGeom prst="foldedCorner">
            <a:avLst/>
          </a:prstGeom>
          <a:solidFill>
            <a:srgbClr val="FFC000"/>
          </a:solidFill>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200" b="1" dirty="0" err="1">
                <a:solidFill>
                  <a:schemeClr val="tx1"/>
                </a:solidFill>
              </a:rPr>
              <a:t>No</a:t>
            </a:r>
            <a:r>
              <a:rPr lang="de-DE" sz="1200" b="1" dirty="0">
                <a:solidFill>
                  <a:schemeClr val="tx1"/>
                </a:solidFill>
              </a:rPr>
              <a:t> </a:t>
            </a:r>
            <a:r>
              <a:rPr lang="de-DE" sz="1200" b="1" dirty="0" err="1">
                <a:solidFill>
                  <a:schemeClr val="tx1"/>
                </a:solidFill>
              </a:rPr>
              <a:t>specific</a:t>
            </a:r>
            <a:r>
              <a:rPr lang="de-DE" sz="1200" b="1" dirty="0">
                <a:solidFill>
                  <a:schemeClr val="tx1"/>
                </a:solidFill>
              </a:rPr>
              <a:t> </a:t>
            </a:r>
            <a:r>
              <a:rPr lang="de-DE" sz="1200" b="1" dirty="0" err="1">
                <a:solidFill>
                  <a:schemeClr val="tx1"/>
                </a:solidFill>
              </a:rPr>
              <a:t>requirements</a:t>
            </a:r>
            <a:r>
              <a:rPr lang="de-DE" sz="1200" b="1" dirty="0">
                <a:solidFill>
                  <a:schemeClr val="tx1"/>
                </a:solidFill>
              </a:rPr>
              <a:t> </a:t>
            </a:r>
            <a:r>
              <a:rPr lang="de-DE" sz="1200" b="1" dirty="0" err="1">
                <a:solidFill>
                  <a:schemeClr val="tx1"/>
                </a:solidFill>
              </a:rPr>
              <a:t>for</a:t>
            </a:r>
            <a:r>
              <a:rPr lang="de-DE" sz="1200" b="1" dirty="0">
                <a:solidFill>
                  <a:schemeClr val="tx1"/>
                </a:solidFill>
              </a:rPr>
              <a:t> (SME)  </a:t>
            </a:r>
          </a:p>
        </p:txBody>
      </p:sp>
      <p:sp>
        <p:nvSpPr>
          <p:cNvPr id="37" name="Rechteck 36"/>
          <p:cNvSpPr/>
          <p:nvPr/>
        </p:nvSpPr>
        <p:spPr>
          <a:xfrm>
            <a:off x="899282" y="1567934"/>
            <a:ext cx="5685339" cy="523220"/>
          </a:xfrm>
          <a:prstGeom prst="rect">
            <a:avLst/>
          </a:prstGeom>
        </p:spPr>
        <p:txBody>
          <a:bodyPr wrap="none">
            <a:spAutoFit/>
          </a:bodyPr>
          <a:lstStyle/>
          <a:p>
            <a:r>
              <a:rPr lang="de-DE" sz="2800" b="1" dirty="0" err="1"/>
              <a:t>Certification</a:t>
            </a:r>
            <a:r>
              <a:rPr lang="de-DE" sz="2800" b="1" dirty="0"/>
              <a:t> </a:t>
            </a:r>
            <a:r>
              <a:rPr lang="de-DE" sz="2800" b="1" dirty="0" err="1"/>
              <a:t>following</a:t>
            </a:r>
            <a:r>
              <a:rPr lang="de-DE" sz="2800" b="1" dirty="0"/>
              <a:t> ISO/IEC 27001</a:t>
            </a:r>
          </a:p>
        </p:txBody>
      </p:sp>
      <p:pic>
        <p:nvPicPr>
          <p:cNvPr id="38" name="Grafik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18077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dirty="0">
                <a:solidFill>
                  <a:schemeClr val="accent1"/>
                </a:solidFill>
              </a:rPr>
              <a:t>The human being at the interface to technology</a:t>
            </a:r>
            <a:endParaRPr lang="de-DE" dirty="0"/>
          </a:p>
        </p:txBody>
      </p:sp>
      <p:sp>
        <p:nvSpPr>
          <p:cNvPr id="3" name="Datumsplatzhalter 2"/>
          <p:cNvSpPr>
            <a:spLocks noGrp="1"/>
          </p:cNvSpPr>
          <p:nvPr>
            <p:ph type="dt" sz="half" idx="10"/>
          </p:nvPr>
        </p:nvSpPr>
        <p:spPr/>
        <p:txBody>
          <a:bodyPr/>
          <a:lstStyle/>
          <a:p>
            <a:r>
              <a:rPr lang="fr-FR"/>
              <a:t>Paris 2018</a:t>
            </a:r>
            <a:endParaRPr lang="fr-FR" dirty="0"/>
          </a:p>
        </p:txBody>
      </p:sp>
      <p:sp>
        <p:nvSpPr>
          <p:cNvPr id="4" name="Fußzeilenplatzhalter 3"/>
          <p:cNvSpPr>
            <a:spLocks noGrp="1"/>
          </p:cNvSpPr>
          <p:nvPr>
            <p:ph type="ftr" sz="quarter" idx="11"/>
          </p:nvPr>
        </p:nvSpPr>
        <p:spPr/>
        <p:txBody>
          <a:bodyPr/>
          <a:lstStyle/>
          <a:p>
            <a:r>
              <a:rPr lang="fr-FR"/>
              <a:t>I The Next Tech Law Revolution I</a:t>
            </a:r>
            <a:endParaRPr lang="fr-FR" dirty="0"/>
          </a:p>
        </p:txBody>
      </p:sp>
      <p:sp>
        <p:nvSpPr>
          <p:cNvPr id="5" name="Foliennummernplatzhalter 4"/>
          <p:cNvSpPr>
            <a:spLocks noGrp="1"/>
          </p:cNvSpPr>
          <p:nvPr>
            <p:ph type="sldNum" sz="quarter" idx="12"/>
          </p:nvPr>
        </p:nvSpPr>
        <p:spPr/>
        <p:txBody>
          <a:bodyPr/>
          <a:lstStyle/>
          <a:p>
            <a:fld id="{DE8468DB-4243-4B31-BCEA-CCDEAA782BAE}" type="slidenum">
              <a:rPr lang="fr-FR" smtClean="0"/>
              <a:pPr/>
              <a:t>9</a:t>
            </a:fld>
            <a:endParaRPr lang="fr-F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7651" y="2289350"/>
            <a:ext cx="2807204" cy="3326004"/>
          </a:xfrm>
          <a:prstGeom prst="rect">
            <a:avLst/>
          </a:prstGeom>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pic>
      <p:sp>
        <p:nvSpPr>
          <p:cNvPr id="7" name="Rechteck 6"/>
          <p:cNvSpPr/>
          <p:nvPr/>
        </p:nvSpPr>
        <p:spPr>
          <a:xfrm>
            <a:off x="857353" y="2136950"/>
            <a:ext cx="8077499" cy="4154984"/>
          </a:xfrm>
          <a:prstGeom prst="rect">
            <a:avLst/>
          </a:prstGeom>
        </p:spPr>
        <p:txBody>
          <a:bodyPr wrap="square">
            <a:spAutoFit/>
          </a:bodyPr>
          <a:lstStyle/>
          <a:p>
            <a:r>
              <a:rPr lang="de-DE" sz="1600" dirty="0">
                <a:sym typeface="Wingdings" panose="05000000000000000000" pitchFamily="2" charset="2"/>
              </a:rPr>
              <a:t>The </a:t>
            </a:r>
            <a:r>
              <a:rPr lang="de-DE" sz="1600" dirty="0" err="1">
                <a:sym typeface="Wingdings" panose="05000000000000000000" pitchFamily="2" charset="2"/>
              </a:rPr>
              <a:t>application</a:t>
            </a:r>
            <a:r>
              <a:rPr lang="de-DE" sz="1600" dirty="0">
                <a:sym typeface="Wingdings" panose="05000000000000000000" pitchFamily="2" charset="2"/>
              </a:rPr>
              <a:t> </a:t>
            </a:r>
            <a:r>
              <a:rPr lang="de-DE" sz="1600" dirty="0" err="1">
                <a:sym typeface="Wingdings" panose="05000000000000000000" pitchFamily="2" charset="2"/>
              </a:rPr>
              <a:t>of</a:t>
            </a:r>
            <a:r>
              <a:rPr lang="de-DE" sz="1600" dirty="0">
                <a:sym typeface="Wingdings" panose="05000000000000000000" pitchFamily="2" charset="2"/>
              </a:rPr>
              <a:t> IT-Grundschutz-</a:t>
            </a:r>
            <a:r>
              <a:rPr lang="de-DE" sz="1600" dirty="0" err="1">
                <a:sym typeface="Wingdings" panose="05000000000000000000" pitchFamily="2" charset="2"/>
              </a:rPr>
              <a:t>profiles</a:t>
            </a:r>
            <a:r>
              <a:rPr lang="de-DE" sz="1600" dirty="0">
                <a:sym typeface="Wingdings" panose="05000000000000000000" pitchFamily="2" charset="2"/>
              </a:rPr>
              <a:t> </a:t>
            </a:r>
            <a:r>
              <a:rPr lang="de-DE" sz="1600" dirty="0" err="1">
                <a:sym typeface="Wingdings" panose="05000000000000000000" pitchFamily="2" charset="2"/>
              </a:rPr>
              <a:t>requires</a:t>
            </a:r>
            <a:r>
              <a:rPr lang="de-DE" sz="1600" dirty="0">
                <a:sym typeface="Wingdings" panose="05000000000000000000" pitchFamily="2" charset="2"/>
              </a:rPr>
              <a:t> </a:t>
            </a:r>
            <a:r>
              <a:rPr lang="de-DE" sz="1600" dirty="0" err="1">
                <a:sym typeface="Wingdings" panose="05000000000000000000" pitchFamily="2" charset="2"/>
              </a:rPr>
              <a:t>the</a:t>
            </a:r>
            <a:r>
              <a:rPr lang="de-DE" sz="1600" dirty="0">
                <a:sym typeface="Wingdings" panose="05000000000000000000" pitchFamily="2" charset="2"/>
              </a:rPr>
              <a:t> </a:t>
            </a:r>
            <a:r>
              <a:rPr lang="de-DE" sz="1600" dirty="0" err="1">
                <a:sym typeface="Wingdings" panose="05000000000000000000" pitchFamily="2" charset="2"/>
              </a:rPr>
              <a:t>following</a:t>
            </a:r>
            <a:r>
              <a:rPr lang="de-DE" sz="1600" dirty="0">
                <a:sym typeface="Wingdings" panose="05000000000000000000" pitchFamily="2" charset="2"/>
              </a:rPr>
              <a:t>:</a:t>
            </a:r>
          </a:p>
          <a:p>
            <a:endParaRPr lang="de-DE" sz="1600" dirty="0">
              <a:sym typeface="Wingdings" panose="05000000000000000000" pitchFamily="2" charset="2"/>
            </a:endParaRPr>
          </a:p>
          <a:p>
            <a:pPr marL="342900" indent="-342900">
              <a:buAutoNum type="arabicPeriod"/>
            </a:pPr>
            <a:r>
              <a:rPr lang="de-DE" sz="1600" b="1" dirty="0">
                <a:sym typeface="Wingdings" panose="05000000000000000000" pitchFamily="2" charset="2"/>
              </a:rPr>
              <a:t>Low Security Expertise</a:t>
            </a:r>
          </a:p>
          <a:p>
            <a:pPr marL="171450" indent="-171450">
              <a:buClr>
                <a:schemeClr val="accent1"/>
              </a:buClr>
              <a:buFont typeface="Wingdings" panose="05000000000000000000" pitchFamily="2" charset="2"/>
              <a:buChar char="§"/>
            </a:pPr>
            <a:r>
              <a:rPr lang="de-DE" sz="1600" dirty="0">
                <a:sym typeface="Wingdings" panose="05000000000000000000" pitchFamily="2" charset="2"/>
              </a:rPr>
              <a:t>Basic: IT-Grundschutz</a:t>
            </a:r>
          </a:p>
          <a:p>
            <a:pPr marL="171450" indent="-171450">
              <a:buClr>
                <a:schemeClr val="accent1"/>
              </a:buClr>
              <a:buFont typeface="Wingdings" panose="05000000000000000000" pitchFamily="2" charset="2"/>
              <a:buChar char="§"/>
            </a:pPr>
            <a:r>
              <a:rPr lang="de-DE" sz="1600" dirty="0" err="1">
                <a:sym typeface="Wingdings" panose="05000000000000000000" pitchFamily="2" charset="2"/>
              </a:rPr>
              <a:t>Risk</a:t>
            </a:r>
            <a:r>
              <a:rPr lang="de-DE" sz="1600" dirty="0">
                <a:sym typeface="Wingdings" panose="05000000000000000000" pitchFamily="2" charset="2"/>
              </a:rPr>
              <a:t> </a:t>
            </a:r>
            <a:r>
              <a:rPr lang="de-DE" sz="1600" dirty="0" err="1">
                <a:sym typeface="Wingdings" panose="05000000000000000000" pitchFamily="2" charset="2"/>
              </a:rPr>
              <a:t>analysis</a:t>
            </a:r>
            <a:r>
              <a:rPr lang="de-DE" sz="1600" dirty="0">
                <a:sym typeface="Wingdings" panose="05000000000000000000" pitchFamily="2" charset="2"/>
              </a:rPr>
              <a:t> </a:t>
            </a:r>
            <a:r>
              <a:rPr lang="de-DE" sz="1600" dirty="0" err="1">
                <a:sym typeface="Wingdings" panose="05000000000000000000" pitchFamily="2" charset="2"/>
              </a:rPr>
              <a:t>only</a:t>
            </a:r>
            <a:r>
              <a:rPr lang="de-DE" sz="1600" dirty="0">
                <a:sym typeface="Wingdings" panose="05000000000000000000" pitchFamily="2" charset="2"/>
              </a:rPr>
              <a:t> in </a:t>
            </a:r>
            <a:r>
              <a:rPr lang="de-DE" sz="1600" dirty="0" err="1">
                <a:sym typeface="Wingdings" panose="05000000000000000000" pitchFamily="2" charset="2"/>
              </a:rPr>
              <a:t>exceptional</a:t>
            </a:r>
            <a:r>
              <a:rPr lang="de-DE" sz="1600" dirty="0">
                <a:sym typeface="Wingdings" panose="05000000000000000000" pitchFamily="2" charset="2"/>
              </a:rPr>
              <a:t> </a:t>
            </a:r>
            <a:r>
              <a:rPr lang="de-DE" sz="1600" dirty="0" err="1">
                <a:sym typeface="Wingdings" panose="05000000000000000000" pitchFamily="2" charset="2"/>
              </a:rPr>
              <a:t>cases</a:t>
            </a:r>
            <a:r>
              <a:rPr lang="de-DE" sz="1600" dirty="0">
                <a:sym typeface="Wingdings" panose="05000000000000000000" pitchFamily="2" charset="2"/>
              </a:rPr>
              <a:t> </a:t>
            </a:r>
          </a:p>
          <a:p>
            <a:pPr marL="171450" indent="-171450">
              <a:buClr>
                <a:schemeClr val="accent1"/>
              </a:buClr>
              <a:buFont typeface="Wingdings" panose="05000000000000000000" pitchFamily="2" charset="2"/>
              <a:buChar char="§"/>
            </a:pPr>
            <a:r>
              <a:rPr lang="de-DE" sz="1600" dirty="0" err="1">
                <a:sym typeface="Wingdings" panose="05000000000000000000" pitchFamily="2" charset="2"/>
              </a:rPr>
              <a:t>Sector</a:t>
            </a:r>
            <a:r>
              <a:rPr lang="de-DE" sz="1600" dirty="0">
                <a:sym typeface="Wingdings" panose="05000000000000000000" pitchFamily="2" charset="2"/>
              </a:rPr>
              <a:t> </a:t>
            </a:r>
            <a:r>
              <a:rPr lang="de-DE" sz="1600" dirty="0" err="1">
                <a:sym typeface="Wingdings" panose="05000000000000000000" pitchFamily="2" charset="2"/>
              </a:rPr>
              <a:t>specific</a:t>
            </a:r>
            <a:r>
              <a:rPr lang="de-DE" sz="1600" dirty="0">
                <a:sym typeface="Wingdings" panose="05000000000000000000" pitchFamily="2" charset="2"/>
              </a:rPr>
              <a:t> </a:t>
            </a:r>
            <a:r>
              <a:rPr lang="de-DE" sz="1600" dirty="0" err="1">
                <a:sym typeface="Wingdings" panose="05000000000000000000" pitchFamily="2" charset="2"/>
              </a:rPr>
              <a:t>assistance</a:t>
            </a:r>
            <a:r>
              <a:rPr lang="de-DE" sz="1600" dirty="0">
                <a:sym typeface="Wingdings" panose="05000000000000000000" pitchFamily="2" charset="2"/>
              </a:rPr>
              <a:t> </a:t>
            </a:r>
            <a:r>
              <a:rPr lang="de-DE" sz="1600" dirty="0" err="1">
                <a:sym typeface="Wingdings" panose="05000000000000000000" pitchFamily="2" charset="2"/>
              </a:rPr>
              <a:t>for</a:t>
            </a:r>
            <a:r>
              <a:rPr lang="de-DE" sz="1600" dirty="0">
                <a:sym typeface="Wingdings" panose="05000000000000000000" pitchFamily="2" charset="2"/>
              </a:rPr>
              <a:t> </a:t>
            </a:r>
            <a:r>
              <a:rPr lang="de-DE" sz="1600" dirty="0" err="1">
                <a:sym typeface="Wingdings" panose="05000000000000000000" pitchFamily="2" charset="2"/>
              </a:rPr>
              <a:t>the</a:t>
            </a:r>
            <a:r>
              <a:rPr lang="de-DE" sz="1600" dirty="0">
                <a:sym typeface="Wingdings" panose="05000000000000000000" pitchFamily="2" charset="2"/>
              </a:rPr>
              <a:t> </a:t>
            </a:r>
            <a:r>
              <a:rPr lang="de-DE" sz="1600" dirty="0" err="1">
                <a:sym typeface="Wingdings" panose="05000000000000000000" pitchFamily="2" charset="2"/>
              </a:rPr>
              <a:t>creation</a:t>
            </a:r>
            <a:r>
              <a:rPr lang="de-DE" sz="1600" dirty="0">
                <a:sym typeface="Wingdings" panose="05000000000000000000" pitchFamily="2" charset="2"/>
              </a:rPr>
              <a:t> </a:t>
            </a:r>
            <a:r>
              <a:rPr lang="de-DE" sz="1600" dirty="0" err="1">
                <a:sym typeface="Wingdings" panose="05000000000000000000" pitchFamily="2" charset="2"/>
              </a:rPr>
              <a:t>of</a:t>
            </a:r>
            <a:r>
              <a:rPr lang="de-DE" sz="1600" dirty="0">
                <a:sym typeface="Wingdings" panose="05000000000000000000" pitchFamily="2" charset="2"/>
              </a:rPr>
              <a:t> </a:t>
            </a:r>
            <a:r>
              <a:rPr lang="de-DE" sz="1600" dirty="0" err="1">
                <a:sym typeface="Wingdings" panose="05000000000000000000" pitchFamily="2" charset="2"/>
              </a:rPr>
              <a:t>risk</a:t>
            </a:r>
            <a:r>
              <a:rPr lang="de-DE" sz="1600" dirty="0">
                <a:sym typeface="Wingdings" panose="05000000000000000000" pitchFamily="2" charset="2"/>
              </a:rPr>
              <a:t> </a:t>
            </a:r>
            <a:r>
              <a:rPr lang="de-DE" sz="1600" dirty="0" err="1">
                <a:sym typeface="Wingdings" panose="05000000000000000000" pitchFamily="2" charset="2"/>
              </a:rPr>
              <a:t>analyses</a:t>
            </a:r>
            <a:endParaRPr lang="de-DE" sz="1600" dirty="0">
              <a:sym typeface="Wingdings" panose="05000000000000000000" pitchFamily="2" charset="2"/>
            </a:endParaRPr>
          </a:p>
          <a:p>
            <a:pPr marL="285750" indent="-285750">
              <a:buFont typeface="Wingdings" panose="05000000000000000000" pitchFamily="2" charset="2"/>
              <a:buChar char="Ø"/>
            </a:pPr>
            <a:endParaRPr lang="de-DE" sz="1600" dirty="0">
              <a:sym typeface="Wingdings" panose="05000000000000000000" pitchFamily="2" charset="2"/>
            </a:endParaRPr>
          </a:p>
          <a:p>
            <a:pPr marL="342900" indent="-342900">
              <a:buFont typeface="+mj-lt"/>
              <a:buAutoNum type="arabicPeriod" startAt="2"/>
            </a:pPr>
            <a:r>
              <a:rPr lang="de-DE" sz="1600" b="1" dirty="0">
                <a:sym typeface="Wingdings" panose="05000000000000000000" pitchFamily="2" charset="2"/>
              </a:rPr>
              <a:t>Little Time</a:t>
            </a:r>
          </a:p>
          <a:p>
            <a:pPr marL="171450" indent="-171450">
              <a:buClr>
                <a:schemeClr val="accent1"/>
              </a:buClr>
              <a:buFont typeface="Wingdings" panose="05000000000000000000" pitchFamily="2" charset="2"/>
              <a:buChar char="§"/>
            </a:pPr>
            <a:r>
              <a:rPr lang="de-DE" sz="1600" dirty="0">
                <a:sym typeface="Wingdings" panose="05000000000000000000" pitchFamily="2" charset="2"/>
              </a:rPr>
              <a:t>Basic </a:t>
            </a:r>
            <a:r>
              <a:rPr lang="de-DE" sz="1600" dirty="0" err="1">
                <a:sym typeface="Wingdings" panose="05000000000000000000" pitchFamily="2" charset="2"/>
              </a:rPr>
              <a:t>idea</a:t>
            </a:r>
            <a:r>
              <a:rPr lang="de-DE" sz="1600" dirty="0">
                <a:sym typeface="Wingdings" panose="05000000000000000000" pitchFamily="2" charset="2"/>
              </a:rPr>
              <a:t> </a:t>
            </a:r>
            <a:r>
              <a:rPr lang="de-DE" sz="1600" dirty="0" err="1">
                <a:sym typeface="Wingdings" panose="05000000000000000000" pitchFamily="2" charset="2"/>
              </a:rPr>
              <a:t>of</a:t>
            </a:r>
            <a:r>
              <a:rPr lang="de-DE" sz="1600" dirty="0">
                <a:sym typeface="Wingdings" panose="05000000000000000000" pitchFamily="2" charset="2"/>
              </a:rPr>
              <a:t> </a:t>
            </a:r>
            <a:r>
              <a:rPr lang="de-DE" sz="1600" dirty="0" err="1">
                <a:sym typeface="Wingdings" panose="05000000000000000000" pitchFamily="2" charset="2"/>
              </a:rPr>
              <a:t>the</a:t>
            </a:r>
            <a:r>
              <a:rPr lang="de-DE" sz="1600" dirty="0">
                <a:sym typeface="Wingdings" panose="05000000000000000000" pitchFamily="2" charset="2"/>
              </a:rPr>
              <a:t> </a:t>
            </a:r>
            <a:r>
              <a:rPr lang="de-DE" sz="1600" dirty="0" err="1">
                <a:sym typeface="Wingdings" panose="05000000000000000000" pitchFamily="2" charset="2"/>
              </a:rPr>
              <a:t>profiles</a:t>
            </a:r>
            <a:r>
              <a:rPr lang="de-DE" sz="1600" dirty="0">
                <a:sym typeface="Wingdings" panose="05000000000000000000" pitchFamily="2" charset="2"/>
              </a:rPr>
              <a:t>, </a:t>
            </a:r>
            <a:r>
              <a:rPr lang="de-DE" sz="1600" dirty="0" err="1">
                <a:sym typeface="Wingdings" panose="05000000000000000000" pitchFamily="2" charset="2"/>
              </a:rPr>
              <a:t>relieve</a:t>
            </a:r>
            <a:r>
              <a:rPr lang="de-DE" sz="1600" dirty="0">
                <a:sym typeface="Wingdings" panose="05000000000000000000" pitchFamily="2" charset="2"/>
              </a:rPr>
              <a:t> </a:t>
            </a:r>
            <a:r>
              <a:rPr lang="de-DE" sz="1600" dirty="0" err="1">
                <a:sym typeface="Wingdings" panose="05000000000000000000" pitchFamily="2" charset="2"/>
              </a:rPr>
              <a:t>users</a:t>
            </a:r>
            <a:r>
              <a:rPr lang="de-DE" sz="1600" dirty="0">
                <a:sym typeface="Wingdings" panose="05000000000000000000" pitchFamily="2" charset="2"/>
              </a:rPr>
              <a:t> </a:t>
            </a:r>
            <a:r>
              <a:rPr lang="de-DE" sz="1600" dirty="0" err="1">
                <a:sym typeface="Wingdings" panose="05000000000000000000" pitchFamily="2" charset="2"/>
              </a:rPr>
              <a:t>from</a:t>
            </a:r>
            <a:r>
              <a:rPr lang="de-DE" sz="1600" dirty="0">
                <a:sym typeface="Wingdings" panose="05000000000000000000" pitchFamily="2" charset="2"/>
              </a:rPr>
              <a:t> </a:t>
            </a:r>
            <a:r>
              <a:rPr lang="de-DE" sz="1600" dirty="0" err="1">
                <a:sym typeface="Wingdings" panose="05000000000000000000" pitchFamily="2" charset="2"/>
              </a:rPr>
              <a:t>their</a:t>
            </a:r>
            <a:r>
              <a:rPr lang="de-DE" sz="1600" dirty="0">
                <a:sym typeface="Wingdings" panose="05000000000000000000" pitchFamily="2" charset="2"/>
              </a:rPr>
              <a:t> </a:t>
            </a:r>
            <a:r>
              <a:rPr lang="de-DE" sz="1600" dirty="0" err="1">
                <a:sym typeface="Wingdings" panose="05000000000000000000" pitchFamily="2" charset="2"/>
              </a:rPr>
              <a:t>duty</a:t>
            </a:r>
            <a:r>
              <a:rPr lang="de-DE" sz="1600" dirty="0">
                <a:sym typeface="Wingdings" panose="05000000000000000000" pitchFamily="2" charset="2"/>
              </a:rPr>
              <a:t> </a:t>
            </a:r>
            <a:r>
              <a:rPr lang="de-DE" sz="1600" dirty="0" err="1">
                <a:sym typeface="Wingdings" panose="05000000000000000000" pitchFamily="2" charset="2"/>
              </a:rPr>
              <a:t>to</a:t>
            </a:r>
            <a:r>
              <a:rPr lang="de-DE" sz="1600" dirty="0">
                <a:sym typeface="Wingdings" panose="05000000000000000000" pitchFamily="2" charset="2"/>
              </a:rPr>
              <a:t> design </a:t>
            </a:r>
            <a:r>
              <a:rPr lang="de-DE" sz="1600" dirty="0" err="1">
                <a:sym typeface="Wingdings" panose="05000000000000000000" pitchFamily="2" charset="2"/>
              </a:rPr>
              <a:t>models</a:t>
            </a:r>
            <a:endParaRPr lang="de-DE" sz="1600" dirty="0">
              <a:sym typeface="Wingdings" panose="05000000000000000000" pitchFamily="2" charset="2"/>
            </a:endParaRPr>
          </a:p>
          <a:p>
            <a:pPr marL="171450" indent="-171450">
              <a:buClr>
                <a:schemeClr val="accent1"/>
              </a:buClr>
              <a:buFont typeface="Wingdings" panose="05000000000000000000" pitchFamily="2" charset="2"/>
              <a:buChar char="§"/>
            </a:pPr>
            <a:r>
              <a:rPr lang="de-DE" sz="1600" dirty="0">
                <a:sym typeface="Wingdings" panose="05000000000000000000" pitchFamily="2" charset="2"/>
              </a:rPr>
              <a:t>High </a:t>
            </a:r>
            <a:r>
              <a:rPr lang="de-DE" sz="1600" dirty="0" err="1">
                <a:sym typeface="Wingdings" panose="05000000000000000000" pitchFamily="2" charset="2"/>
              </a:rPr>
              <a:t>precision</a:t>
            </a:r>
            <a:r>
              <a:rPr lang="de-DE" sz="1600" dirty="0">
                <a:sym typeface="Wingdings" panose="05000000000000000000" pitchFamily="2" charset="2"/>
              </a:rPr>
              <a:t> fit </a:t>
            </a:r>
            <a:r>
              <a:rPr lang="de-DE" sz="1600" dirty="0" err="1">
                <a:sym typeface="Wingdings" panose="05000000000000000000" pitchFamily="2" charset="2"/>
              </a:rPr>
              <a:t>of</a:t>
            </a:r>
            <a:r>
              <a:rPr lang="de-DE" sz="1600" dirty="0">
                <a:sym typeface="Wingdings" panose="05000000000000000000" pitchFamily="2" charset="2"/>
              </a:rPr>
              <a:t> </a:t>
            </a:r>
            <a:r>
              <a:rPr lang="de-DE" sz="1600" dirty="0" err="1">
                <a:sym typeface="Wingdings" panose="05000000000000000000" pitchFamily="2" charset="2"/>
              </a:rPr>
              <a:t>the</a:t>
            </a:r>
            <a:r>
              <a:rPr lang="de-DE" sz="1600" dirty="0">
                <a:sym typeface="Wingdings" panose="05000000000000000000" pitchFamily="2" charset="2"/>
              </a:rPr>
              <a:t> </a:t>
            </a:r>
            <a:r>
              <a:rPr lang="de-DE" sz="1600" dirty="0" err="1">
                <a:sym typeface="Wingdings" panose="05000000000000000000" pitchFamily="2" charset="2"/>
              </a:rPr>
              <a:t>models</a:t>
            </a:r>
            <a:r>
              <a:rPr lang="de-DE" sz="1600" dirty="0">
                <a:sym typeface="Wingdings" panose="05000000000000000000" pitchFamily="2" charset="2"/>
              </a:rPr>
              <a:t> by </a:t>
            </a:r>
            <a:r>
              <a:rPr lang="de-DE" sz="1600" dirty="0" err="1">
                <a:sym typeface="Wingdings" panose="05000000000000000000" pitchFamily="2" charset="2"/>
              </a:rPr>
              <a:t>choosing</a:t>
            </a:r>
            <a:r>
              <a:rPr lang="de-DE" sz="1600" dirty="0">
                <a:sym typeface="Wingdings" panose="05000000000000000000" pitchFamily="2" charset="2"/>
              </a:rPr>
              <a:t> a </a:t>
            </a:r>
            <a:r>
              <a:rPr lang="de-DE" sz="1600" dirty="0" err="1">
                <a:sym typeface="Wingdings" panose="05000000000000000000" pitchFamily="2" charset="2"/>
              </a:rPr>
              <a:t>homogenous</a:t>
            </a:r>
            <a:r>
              <a:rPr lang="de-DE" sz="1600" dirty="0">
                <a:sym typeface="Wingdings" panose="05000000000000000000" pitchFamily="2" charset="2"/>
              </a:rPr>
              <a:t> </a:t>
            </a:r>
            <a:r>
              <a:rPr lang="de-DE" sz="1600" dirty="0" err="1">
                <a:sym typeface="Wingdings" panose="05000000000000000000" pitchFamily="2" charset="2"/>
              </a:rPr>
              <a:t>scope</a:t>
            </a:r>
            <a:endParaRPr lang="de-DE" sz="1600" dirty="0">
              <a:sym typeface="Wingdings" panose="05000000000000000000" pitchFamily="2" charset="2"/>
            </a:endParaRPr>
          </a:p>
          <a:p>
            <a:endParaRPr lang="de-DE" sz="1600" dirty="0">
              <a:sym typeface="Wingdings" panose="05000000000000000000" pitchFamily="2" charset="2"/>
            </a:endParaRPr>
          </a:p>
          <a:p>
            <a:pPr marL="342900" indent="-342900">
              <a:buFont typeface="+mj-lt"/>
              <a:buAutoNum type="arabicPeriod" startAt="3"/>
            </a:pPr>
            <a:r>
              <a:rPr lang="de-DE" sz="1600" b="1" dirty="0">
                <a:sym typeface="Wingdings" panose="05000000000000000000" pitchFamily="2" charset="2"/>
              </a:rPr>
              <a:t>Little </a:t>
            </a:r>
            <a:r>
              <a:rPr lang="de-DE" sz="1600" b="1" dirty="0" err="1">
                <a:sym typeface="Wingdings" panose="05000000000000000000" pitchFamily="2" charset="2"/>
              </a:rPr>
              <a:t>given</a:t>
            </a:r>
            <a:r>
              <a:rPr lang="de-DE" sz="1600" b="1" dirty="0">
                <a:sym typeface="Wingdings" panose="05000000000000000000" pitchFamily="2" charset="2"/>
              </a:rPr>
              <a:t> </a:t>
            </a:r>
            <a:r>
              <a:rPr lang="de-DE" sz="1600" b="1" dirty="0" err="1">
                <a:sym typeface="Wingdings" panose="05000000000000000000" pitchFamily="2" charset="2"/>
              </a:rPr>
              <a:t>documentation</a:t>
            </a:r>
            <a:endParaRPr lang="de-DE" sz="1600" b="1" dirty="0">
              <a:sym typeface="Wingdings" panose="05000000000000000000" pitchFamily="2" charset="2"/>
            </a:endParaRPr>
          </a:p>
          <a:p>
            <a:pPr marL="171450" indent="-171450">
              <a:buClr>
                <a:schemeClr val="accent1"/>
              </a:buClr>
              <a:buFont typeface="Wingdings" panose="05000000000000000000" pitchFamily="2" charset="2"/>
              <a:buChar char="§"/>
            </a:pPr>
            <a:r>
              <a:rPr lang="de-DE" sz="1600" dirty="0">
                <a:sym typeface="Wingdings" panose="05000000000000000000" pitchFamily="2" charset="2"/>
              </a:rPr>
              <a:t>Profile </a:t>
            </a:r>
            <a:r>
              <a:rPr lang="de-DE" sz="1600" dirty="0" err="1">
                <a:sym typeface="Wingdings" panose="05000000000000000000" pitchFamily="2" charset="2"/>
              </a:rPr>
              <a:t>creates</a:t>
            </a:r>
            <a:r>
              <a:rPr lang="de-DE" sz="1600" dirty="0">
                <a:sym typeface="Wingdings" panose="05000000000000000000" pitchFamily="2" charset="2"/>
              </a:rPr>
              <a:t> </a:t>
            </a:r>
            <a:r>
              <a:rPr lang="de-DE" sz="1600" dirty="0" err="1">
                <a:sym typeface="Wingdings" panose="05000000000000000000" pitchFamily="2" charset="2"/>
              </a:rPr>
              <a:t>documentation</a:t>
            </a:r>
            <a:endParaRPr lang="de-DE" sz="1600" dirty="0">
              <a:sym typeface="Wingdings" panose="05000000000000000000" pitchFamily="2" charset="2"/>
            </a:endParaRPr>
          </a:p>
          <a:p>
            <a:pPr marL="171450" indent="-171450">
              <a:buClr>
                <a:schemeClr val="accent1"/>
              </a:buClr>
              <a:buFont typeface="Wingdings" panose="05000000000000000000" pitchFamily="2" charset="2"/>
              <a:buChar char="§"/>
            </a:pPr>
            <a:r>
              <a:rPr lang="de-DE" sz="1600" dirty="0">
                <a:sym typeface="Wingdings" panose="05000000000000000000" pitchFamily="2" charset="2"/>
              </a:rPr>
              <a:t>Intuitive </a:t>
            </a:r>
            <a:r>
              <a:rPr lang="de-DE" sz="1600" dirty="0" err="1">
                <a:sym typeface="Wingdings" panose="05000000000000000000" pitchFamily="2" charset="2"/>
              </a:rPr>
              <a:t>adaptation</a:t>
            </a:r>
            <a:r>
              <a:rPr lang="de-DE" sz="1600" dirty="0">
                <a:sym typeface="Wingdings" panose="05000000000000000000" pitchFamily="2" charset="2"/>
              </a:rPr>
              <a:t> </a:t>
            </a:r>
            <a:r>
              <a:rPr lang="de-DE" sz="1600" dirty="0" err="1">
                <a:sym typeface="Wingdings" panose="05000000000000000000" pitchFamily="2" charset="2"/>
              </a:rPr>
              <a:t>to</a:t>
            </a:r>
            <a:r>
              <a:rPr lang="de-DE" sz="1600" dirty="0">
                <a:sym typeface="Wingdings" panose="05000000000000000000" pitchFamily="2" charset="2"/>
              </a:rPr>
              <a:t> </a:t>
            </a:r>
            <a:r>
              <a:rPr lang="de-DE" sz="1600" dirty="0" err="1">
                <a:sym typeface="Wingdings" panose="05000000000000000000" pitchFamily="2" charset="2"/>
              </a:rPr>
              <a:t>the</a:t>
            </a:r>
            <a:r>
              <a:rPr lang="de-DE" sz="1600" dirty="0">
                <a:sym typeface="Wingdings" panose="05000000000000000000" pitchFamily="2" charset="2"/>
              </a:rPr>
              <a:t> </a:t>
            </a:r>
            <a:r>
              <a:rPr lang="de-DE" sz="1600" dirty="0" err="1">
                <a:sym typeface="Wingdings" panose="05000000000000000000" pitchFamily="2" charset="2"/>
              </a:rPr>
              <a:t>user</a:t>
            </a:r>
            <a:r>
              <a:rPr lang="de-DE" sz="1600" dirty="0">
                <a:sym typeface="Wingdings" panose="05000000000000000000" pitchFamily="2" charset="2"/>
              </a:rPr>
              <a:t> by </a:t>
            </a:r>
            <a:r>
              <a:rPr lang="de-DE" sz="1600" dirty="0" err="1">
                <a:sym typeface="Wingdings" panose="05000000000000000000" pitchFamily="2" charset="2"/>
              </a:rPr>
              <a:t>use</a:t>
            </a:r>
            <a:r>
              <a:rPr lang="de-DE" sz="1600" dirty="0">
                <a:sym typeface="Wingdings" panose="05000000000000000000" pitchFamily="2" charset="2"/>
              </a:rPr>
              <a:t> </a:t>
            </a:r>
            <a:r>
              <a:rPr lang="de-DE" sz="1600" dirty="0" err="1">
                <a:sym typeface="Wingdings" panose="05000000000000000000" pitchFamily="2" charset="2"/>
              </a:rPr>
              <a:t>cases</a:t>
            </a:r>
            <a:endParaRPr lang="de-DE" sz="1600" dirty="0">
              <a:sym typeface="Wingdings" panose="05000000000000000000" pitchFamily="2" charset="2"/>
            </a:endParaRPr>
          </a:p>
          <a:p>
            <a:endParaRPr lang="de-DE" sz="1000" dirty="0">
              <a:sym typeface="Wingdings" panose="05000000000000000000" pitchFamily="2" charset="2"/>
            </a:endParaRPr>
          </a:p>
          <a:p>
            <a:r>
              <a:rPr lang="de-DE" sz="1000" b="1" dirty="0"/>
              <a:t>Pilot Profile</a:t>
            </a:r>
            <a:endParaRPr lang="de-DE" sz="1000" dirty="0">
              <a:sym typeface="Wingdings" panose="05000000000000000000" pitchFamily="2" charset="2"/>
            </a:endParaRPr>
          </a:p>
          <a:p>
            <a:r>
              <a:rPr lang="de-DE" sz="1000" dirty="0">
                <a:hlinkClick r:id="rId3"/>
              </a:rPr>
              <a:t>https://www.bsi.bund.de/SharedDocs/Downloads/DE/BSI/Grundschutz/Hilfsmittel/Extern/Diplomarbeiten/Fluchs_Profil_Wasser.html</a:t>
            </a:r>
            <a:endParaRPr lang="de-DE" sz="1000" dirty="0"/>
          </a:p>
          <a:p>
            <a:endParaRPr lang="de-DE" sz="1000" dirty="0"/>
          </a:p>
        </p:txBody>
      </p:sp>
      <p:sp>
        <p:nvSpPr>
          <p:cNvPr id="8" name="Rechteck 7"/>
          <p:cNvSpPr/>
          <p:nvPr/>
        </p:nvSpPr>
        <p:spPr>
          <a:xfrm>
            <a:off x="857353" y="1565367"/>
            <a:ext cx="8907888" cy="523220"/>
          </a:xfrm>
          <a:prstGeom prst="rect">
            <a:avLst/>
          </a:prstGeom>
        </p:spPr>
        <p:txBody>
          <a:bodyPr wrap="none">
            <a:spAutoFit/>
          </a:bodyPr>
          <a:lstStyle/>
          <a:p>
            <a:r>
              <a:rPr lang="de-DE" sz="2800" b="1" dirty="0"/>
              <a:t>IT-Grundschutz </a:t>
            </a:r>
            <a:r>
              <a:rPr lang="de-DE" sz="2800" b="1" dirty="0" err="1"/>
              <a:t>for</a:t>
            </a:r>
            <a:r>
              <a:rPr lang="de-DE" sz="2800" b="1" dirty="0"/>
              <a:t> KMU (= Small </a:t>
            </a:r>
            <a:r>
              <a:rPr lang="de-DE" sz="2800" b="1" dirty="0" err="1"/>
              <a:t>and</a:t>
            </a:r>
            <a:r>
              <a:rPr lang="de-DE" sz="2800" b="1" dirty="0"/>
              <a:t> Medium Enterprises)</a:t>
            </a:r>
          </a:p>
        </p:txBody>
      </p:sp>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57765" y="6313388"/>
            <a:ext cx="1311647" cy="307777"/>
          </a:xfrm>
          <a:prstGeom prst="rect">
            <a:avLst/>
          </a:prstGeom>
        </p:spPr>
      </p:pic>
    </p:spTree>
    <p:extLst>
      <p:ext uri="{BB962C8B-B14F-4D97-AF65-F5344CB8AC3E}">
        <p14:creationId xmlns:p14="http://schemas.microsoft.com/office/powerpoint/2010/main" val="406944355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840</Words>
  <Application>Microsoft Office PowerPoint</Application>
  <PresentationFormat>Grand écran</PresentationFormat>
  <Paragraphs>129</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Gulim</vt:lpstr>
      <vt:lpstr>Arial</vt:lpstr>
      <vt:lpstr>Calibri</vt:lpstr>
      <vt:lpstr>Wingdings</vt:lpstr>
      <vt:lpstr>Thème Office</vt:lpstr>
      <vt:lpstr>Présentation PowerPoint</vt:lpstr>
      <vt:lpstr>The human being at the interface to technology</vt:lpstr>
      <vt:lpstr>The human being at the interface to technology</vt:lpstr>
      <vt:lpstr>The human being at the interface to technology</vt:lpstr>
      <vt:lpstr>The human being at the interface to technology</vt:lpstr>
      <vt:lpstr>The human being at the interface to technology</vt:lpstr>
      <vt:lpstr>The human being at the interface to technology</vt:lpstr>
      <vt:lpstr>The human being at the interface to technology</vt:lpstr>
      <vt:lpstr>The human being at the interface to technology</vt:lpstr>
      <vt:lpstr>The human being at the interface to technology</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latournerie wolfrom</dc:creator>
  <cp:lastModifiedBy>lwa</cp:lastModifiedBy>
  <cp:revision>30</cp:revision>
  <dcterms:created xsi:type="dcterms:W3CDTF">2018-04-20T10:45:39Z</dcterms:created>
  <dcterms:modified xsi:type="dcterms:W3CDTF">2018-06-05T08:45:32Z</dcterms:modified>
</cp:coreProperties>
</file>